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84" r:id="rId2"/>
    <p:sldId id="285" r:id="rId3"/>
    <p:sldId id="262" r:id="rId4"/>
    <p:sldId id="286" r:id="rId5"/>
    <p:sldId id="289" r:id="rId6"/>
    <p:sldId id="290" r:id="rId7"/>
    <p:sldId id="291" r:id="rId8"/>
    <p:sldId id="264" r:id="rId9"/>
    <p:sldId id="292" r:id="rId10"/>
    <p:sldId id="265" r:id="rId11"/>
    <p:sldId id="266" r:id="rId12"/>
    <p:sldId id="267" r:id="rId13"/>
    <p:sldId id="293" r:id="rId14"/>
    <p:sldId id="280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82" r:id="rId25"/>
    <p:sldId id="281" r:id="rId26"/>
    <p:sldId id="256" r:id="rId27"/>
  </p:sldIdLst>
  <p:sldSz cx="12192000" cy="6858000"/>
  <p:notesSz cx="6858000" cy="9144000"/>
  <p:embeddedFontLst>
    <p:embeddedFont>
      <p:font typeface="KoPub돋움체 Medium" panose="000006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서울한강 장체B" panose="02020603020101020101" pitchFamily="18" charset="-127"/>
      <p:regular r:id="rId32"/>
    </p:embeddedFont>
    <p:embeddedFont>
      <p:font typeface="서울한강 장체BL" panose="02020603020101020101" pitchFamily="18" charset="-127"/>
      <p:regular r:id="rId33"/>
    </p:embeddedFont>
    <p:embeddedFont>
      <p:font typeface="서울한강 장체EB" panose="02020603020101020101" pitchFamily="18" charset="-127"/>
      <p:regular r:id="rId34"/>
    </p:embeddedFont>
    <p:embeddedFont>
      <p:font typeface="서울한강 장체L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498"/>
    <a:srgbClr val="B6D4EC"/>
    <a:srgbClr val="66BDC6"/>
    <a:srgbClr val="3C98A2"/>
    <a:srgbClr val="266066"/>
    <a:srgbClr val="EC745B"/>
    <a:srgbClr val="000000"/>
    <a:srgbClr val="ACFE62"/>
    <a:srgbClr val="ECFE94"/>
    <a:srgbClr val="69F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3955" autoAdjust="0"/>
  </p:normalViewPr>
  <p:slideViewPr>
    <p:cSldViewPr snapToGrid="0">
      <p:cViewPr varScale="1">
        <p:scale>
          <a:sx n="72" d="100"/>
          <a:sy n="72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D8AB7-870A-4D46-913D-B0760D9939E9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E13D2-E99A-4EDB-AB12-2C7146C2C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8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lifestyle variables looks like a normal distribution.</a:t>
            </a:r>
          </a:p>
          <a:p>
            <a:endParaRPr lang="en-US" altLang="ko-KR" dirty="0"/>
          </a:p>
          <a:p>
            <a:r>
              <a:rPr lang="en-US" altLang="ko-KR" dirty="0"/>
              <a:t>At this point, we could check the difference of distribution using </a:t>
            </a:r>
            <a:r>
              <a:rPr lang="en-US" altLang="ko-KR" dirty="0" err="1"/>
              <a:t>anova</a:t>
            </a:r>
            <a:r>
              <a:rPr lang="en-US" altLang="ko-KR" dirty="0"/>
              <a:t> test or t - test.</a:t>
            </a:r>
          </a:p>
          <a:p>
            <a:r>
              <a:rPr lang="en-US" altLang="ko-KR" dirty="0"/>
              <a:t>But, We thought that we can't find useful insight if we use just this data.</a:t>
            </a:r>
          </a:p>
          <a:p>
            <a:r>
              <a:rPr lang="en-US" altLang="ko-KR" dirty="0"/>
              <a:t>We learned a lot of times about STP strategy when we took marketing classes.</a:t>
            </a:r>
          </a:p>
          <a:p>
            <a:r>
              <a:rPr lang="en-US" altLang="ko-KR" dirty="0"/>
              <a:t>So, We planned to do clustering to </a:t>
            </a:r>
            <a:r>
              <a:rPr lang="en-US" altLang="ko-KR" dirty="0" err="1"/>
              <a:t>segement</a:t>
            </a:r>
            <a:r>
              <a:rPr lang="en-US" altLang="ko-KR" dirty="0"/>
              <a:t> customers.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11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then, To check meaningful variables, we used the multiple regressions.</a:t>
            </a:r>
          </a:p>
          <a:p>
            <a:r>
              <a:rPr lang="en-US" altLang="ko-KR" dirty="0"/>
              <a:t>when we looked at the correlations, there was no significant correlations.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1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But, When we fitted multiple linear regression, We couldn't find any meaningful variables</a:t>
            </a:r>
          </a:p>
          <a:p>
            <a:r>
              <a:rPr lang="en-US" altLang="ko-KR" dirty="0"/>
              <a:t>in lifestyle patterns. </a:t>
            </a:r>
          </a:p>
          <a:p>
            <a:r>
              <a:rPr lang="en-US" altLang="ko-KR" dirty="0"/>
              <a:t>So, we used other factors.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20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 this analysis, we found that some of weight factors reject Null hypothesis.</a:t>
            </a:r>
          </a:p>
          <a:p>
            <a:r>
              <a:rPr lang="en-US" altLang="ko-KR" dirty="0"/>
              <a:t>that means those variables have meaningful values in regression model.</a:t>
            </a:r>
          </a:p>
          <a:p>
            <a:endParaRPr lang="en-US" altLang="ko-KR" dirty="0"/>
          </a:p>
          <a:p>
            <a:r>
              <a:rPr lang="en-US" altLang="ko-KR" dirty="0"/>
              <a:t>However, if we looked at the R-square values, </a:t>
            </a:r>
          </a:p>
          <a:p>
            <a:r>
              <a:rPr lang="en-US" altLang="ko-KR" dirty="0"/>
              <a:t>18% is too low value to predict a meaningful results.</a:t>
            </a:r>
          </a:p>
          <a:p>
            <a:r>
              <a:rPr lang="en-US" altLang="ko-KR" dirty="0"/>
              <a:t>so, we continued the cluster analysis.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1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determine the number of clusters, we used Elbow method.</a:t>
            </a:r>
          </a:p>
          <a:p>
            <a:r>
              <a:rPr lang="en-US" altLang="ko-KR" dirty="0"/>
              <a:t>this is method that choose the number of clusters where gradient change is rapidly slowed.</a:t>
            </a:r>
          </a:p>
          <a:p>
            <a:r>
              <a:rPr lang="en-US" altLang="ko-KR" dirty="0"/>
              <a:t>As a result we got a 3 clusters.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84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will skip checking distribution of each clusters.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52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96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6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Instead, I will show the </a:t>
            </a:r>
            <a:r>
              <a:rPr lang="en-US" altLang="ko-KR" dirty="0" err="1"/>
              <a:t>biggiest</a:t>
            </a:r>
            <a:r>
              <a:rPr lang="en-US" altLang="ko-KR" dirty="0"/>
              <a:t> difference.</a:t>
            </a:r>
          </a:p>
          <a:p>
            <a:r>
              <a:rPr lang="en-US" altLang="ko-KR" dirty="0"/>
              <a:t>The biggest difference of each cluster was the values about brand weight.</a:t>
            </a:r>
          </a:p>
          <a:p>
            <a:r>
              <a:rPr lang="en-US" altLang="ko-KR" dirty="0"/>
              <a:t>to precisely check the difference among them, we planned ANOVA test.</a:t>
            </a:r>
          </a:p>
          <a:p>
            <a:endParaRPr lang="en-US" altLang="ko-KR" dirty="0"/>
          </a:p>
          <a:p>
            <a:r>
              <a:rPr lang="en-US" altLang="ko-KR" dirty="0"/>
              <a:t>We should check the below 3 points when we take </a:t>
            </a:r>
            <a:r>
              <a:rPr lang="en-US" altLang="ko-KR" dirty="0" err="1"/>
              <a:t>anova</a:t>
            </a:r>
            <a:r>
              <a:rPr lang="en-US" altLang="ko-KR" dirty="0"/>
              <a:t> test.</a:t>
            </a:r>
          </a:p>
          <a:p>
            <a:r>
              <a:rPr lang="en-US" altLang="ko-KR" dirty="0"/>
              <a:t>Independent, Normality, Equal variance.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50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we checked normality of variables using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shapiro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all of them rejected null hypothesis.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cluster sample size is less than 30, we can't adapt Central limit theory too.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it can't not satisfy normality.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52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Korean is steady consuming coffee more and more.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We wondered if there are a lifestyle that have a significant impact on coffee consumption.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Therefore, a survey was conducted for people in their 20s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to see the link between lifestyle and coffee consumption habits.</a:t>
            </a:r>
            <a:b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used the data from the questionnaire and R program.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265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so, we used </a:t>
            </a:r>
            <a:r>
              <a:rPr lang="en-US" altLang="ko-KR" dirty="0" err="1"/>
              <a:t>kruskal</a:t>
            </a:r>
            <a:r>
              <a:rPr lang="en-US" altLang="ko-KR" dirty="0"/>
              <a:t> test instead of </a:t>
            </a:r>
            <a:r>
              <a:rPr lang="en-US" altLang="ko-KR" dirty="0" err="1"/>
              <a:t>anova</a:t>
            </a:r>
            <a:r>
              <a:rPr lang="en-US" altLang="ko-KR" dirty="0"/>
              <a:t> test. it is test similar to </a:t>
            </a:r>
            <a:r>
              <a:rPr lang="en-US" altLang="ko-KR" dirty="0" err="1"/>
              <a:t>anova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but use when </a:t>
            </a:r>
            <a:r>
              <a:rPr lang="en-US" altLang="ko-KR" dirty="0" err="1"/>
              <a:t>normalitiy</a:t>
            </a:r>
            <a:r>
              <a:rPr lang="en-US" altLang="ko-KR" dirty="0"/>
              <a:t> </a:t>
            </a:r>
            <a:r>
              <a:rPr lang="en-US" altLang="ko-KR" dirty="0" err="1"/>
              <a:t>assumtion</a:t>
            </a:r>
            <a:r>
              <a:rPr lang="en-US" altLang="ko-KR" dirty="0"/>
              <a:t> is not satisfied.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as p-value of </a:t>
            </a:r>
            <a:r>
              <a:rPr lang="en-US" altLang="ko-KR" dirty="0" err="1"/>
              <a:t>kruskal</a:t>
            </a:r>
            <a:r>
              <a:rPr lang="en-US" altLang="ko-KR" dirty="0"/>
              <a:t> test is less than 5%, we could say that there's difference in brand weight,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among clusters.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and then, we used </a:t>
            </a:r>
            <a:r>
              <a:rPr lang="en-US" altLang="ko-KR" dirty="0" err="1"/>
              <a:t>wilcoxon</a:t>
            </a:r>
            <a:r>
              <a:rPr lang="en-US" altLang="ko-KR" dirty="0"/>
              <a:t> test to check the difference of cluster means.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It is used instead of t-test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and Only third cluster showed the meaningful difference of brand weight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40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cluster 3 showed the highest brand weight.</a:t>
            </a:r>
          </a:p>
          <a:p>
            <a:r>
              <a:rPr lang="en-US" altLang="ko-KR" dirty="0"/>
              <a:t>and the highest mean cost buying coffee.</a:t>
            </a:r>
          </a:p>
          <a:p>
            <a:endParaRPr lang="en-US" altLang="ko-KR" dirty="0"/>
          </a:p>
          <a:p>
            <a:r>
              <a:rPr lang="en-US" altLang="ko-KR" dirty="0"/>
              <a:t>At here, we </a:t>
            </a:r>
            <a:r>
              <a:rPr lang="en-US" altLang="ko-KR" dirty="0" err="1"/>
              <a:t>digged</a:t>
            </a:r>
            <a:r>
              <a:rPr lang="en-US" altLang="ko-KR" dirty="0"/>
              <a:t> into the cluster 3 according to the difference of affordable coffee price.</a:t>
            </a:r>
          </a:p>
          <a:p>
            <a:r>
              <a:rPr lang="en-US" altLang="ko-KR" dirty="0"/>
              <a:t>we thought that there is notifying difference.</a:t>
            </a:r>
          </a:p>
          <a:p>
            <a:r>
              <a:rPr lang="en-US" altLang="ko-KR" dirty="0"/>
              <a:t>so, we tried </a:t>
            </a:r>
            <a:r>
              <a:rPr lang="en-US" altLang="ko-KR" dirty="0" err="1"/>
              <a:t>wilcoxon</a:t>
            </a:r>
            <a:r>
              <a:rPr lang="en-US" altLang="ko-KR" dirty="0"/>
              <a:t> test again.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58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But, only test between group 2500, and 3500 rejected the null hypothesis.</a:t>
            </a:r>
          </a:p>
          <a:p>
            <a:r>
              <a:rPr lang="en-US" altLang="ko-KR" dirty="0"/>
              <a:t>In my opinion, the sample size affected the results between 1500 &amp; 3500.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196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So, our conclusion is that.</a:t>
            </a:r>
          </a:p>
          <a:p>
            <a:endParaRPr lang="en-US" altLang="ko-KR" dirty="0"/>
          </a:p>
          <a:p>
            <a:r>
              <a:rPr lang="en-US" altLang="ko-KR" dirty="0"/>
              <a:t>1) most profitable group have high weight on brand. (maybe I think they have strong brand loyalty to specific brand)</a:t>
            </a:r>
          </a:p>
          <a:p>
            <a:r>
              <a:rPr lang="en-US" altLang="ko-KR" dirty="0"/>
              <a:t>At first, when we checked the distribution of survey, we thought that brand is not a important</a:t>
            </a:r>
          </a:p>
          <a:p>
            <a:r>
              <a:rPr lang="en-US" altLang="ko-KR" dirty="0"/>
              <a:t>variable in buying coffee.</a:t>
            </a:r>
          </a:p>
          <a:p>
            <a:r>
              <a:rPr lang="en-US" altLang="ko-KR" dirty="0"/>
              <a:t>But, when we </a:t>
            </a:r>
            <a:r>
              <a:rPr lang="en-US" altLang="ko-KR" dirty="0" err="1"/>
              <a:t>digged</a:t>
            </a:r>
            <a:r>
              <a:rPr lang="en-US" altLang="ko-KR" dirty="0"/>
              <a:t> into the data, that was not true. people who are interest in brand</a:t>
            </a:r>
          </a:p>
          <a:p>
            <a:r>
              <a:rPr lang="en-US" altLang="ko-KR" dirty="0"/>
              <a:t>makes the highest profit.</a:t>
            </a:r>
          </a:p>
          <a:p>
            <a:endParaRPr lang="en-US" altLang="ko-KR" dirty="0"/>
          </a:p>
          <a:p>
            <a:r>
              <a:rPr lang="en-US" altLang="ko-KR" dirty="0"/>
              <a:t>2) among this group, people who are willing to pay for expensive coffee spend most to buy coffee.</a:t>
            </a:r>
          </a:p>
          <a:p>
            <a:endParaRPr lang="en-US" altLang="ko-KR" dirty="0"/>
          </a:p>
          <a:p>
            <a:r>
              <a:rPr lang="en-US" altLang="ko-KR" dirty="0"/>
              <a:t>through these conclusions, </a:t>
            </a:r>
          </a:p>
          <a:p>
            <a:r>
              <a:rPr lang="en-US" altLang="ko-KR" dirty="0"/>
              <a:t>Maybe we could understand why </a:t>
            </a:r>
            <a:r>
              <a:rPr lang="en-US" altLang="ko-KR" dirty="0" err="1"/>
              <a:t>starbucks</a:t>
            </a:r>
            <a:r>
              <a:rPr lang="en-US" altLang="ko-KR" dirty="0"/>
              <a:t> is the most profitable </a:t>
            </a:r>
            <a:r>
              <a:rPr lang="en-US" altLang="ko-KR" dirty="0" err="1"/>
              <a:t>pranchise</a:t>
            </a:r>
            <a:endParaRPr lang="en-US" altLang="ko-KR" dirty="0"/>
          </a:p>
          <a:p>
            <a:r>
              <a:rPr lang="en-US" altLang="ko-KR" dirty="0"/>
              <a:t>in coffee market. </a:t>
            </a:r>
            <a:r>
              <a:rPr lang="en-US" altLang="ko-KR" dirty="0" err="1"/>
              <a:t>cuz</a:t>
            </a:r>
            <a:r>
              <a:rPr lang="en-US" altLang="ko-KR" dirty="0"/>
              <a:t> they targeting high price market, managing brand image,</a:t>
            </a:r>
          </a:p>
          <a:p>
            <a:r>
              <a:rPr lang="en-US" altLang="ko-KR" dirty="0"/>
              <a:t>and focus on brand loyalty of customers.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3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now, I will finish my presentation after checking the limitation of this project</a:t>
            </a:r>
          </a:p>
          <a:p>
            <a:endParaRPr lang="en-US" altLang="ko-KR" dirty="0"/>
          </a:p>
          <a:p>
            <a:r>
              <a:rPr lang="en-US" altLang="ko-KR" dirty="0"/>
              <a:t>first, to make a robust conclusion, we need more data samples.</a:t>
            </a:r>
          </a:p>
          <a:p>
            <a:r>
              <a:rPr lang="en-US" altLang="ko-KR" dirty="0"/>
              <a:t>this </a:t>
            </a:r>
            <a:r>
              <a:rPr lang="en-US" altLang="ko-KR" dirty="0" err="1"/>
              <a:t>dample</a:t>
            </a:r>
            <a:r>
              <a:rPr lang="en-US" altLang="ko-KR" dirty="0"/>
              <a:t> data size is too small.</a:t>
            </a:r>
          </a:p>
          <a:p>
            <a:r>
              <a:rPr lang="en-US" altLang="ko-KR" dirty="0"/>
              <a:t>and second, to make a more insights, we need a customer purchase data sets.</a:t>
            </a:r>
          </a:p>
          <a:p>
            <a:r>
              <a:rPr lang="en-US" altLang="ko-KR" dirty="0"/>
              <a:t>cause we don't know who have high values on brand. and we need to trace the people</a:t>
            </a:r>
          </a:p>
          <a:p>
            <a:r>
              <a:rPr lang="en-US" altLang="ko-KR" dirty="0"/>
              <a:t>who are getting brand loyalty.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99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listening our presentation.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0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 questionnaire is consist of three part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40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 questionnaire is consist of three part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part of survey includes six question to know habits that people have when they buy some coffee.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times you buy coffee per week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time you buy coffee routinely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when u buy coffee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reasonable price of americano that you think 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important factor when you choose a café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demand when you  order coffee at the cafe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We referred to the preceding study to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lifestyles and modified them accordingly to suit the purpose of this study.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lifestyle categories classified in the preceding study.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selected six categories of lifestyle that might be related to coffee consumption habit by conducting focus group interview with people surround us.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Taste pursuit, economic pursuit, health pursuit, cultural lifestyle pursuit, social pursuit, fashion pursuit.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think people who have sensitive taste is likely to consume more expensive coffee  than others so we select taste pursuit category.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The last part is about Demographic characteristics.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Gender, age, education level, Residence, occupation,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Monthly average income, An monthly average expense when you eat outside.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소득과 평균 외식지출비에 따라 커피소비 정도가 달라질 거라고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생각했떄문에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2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 questionnaire is consist of three part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part of survey includes six question to know habits that people have when they buy some coffee.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times you buy coffee per week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time you buy coffee routinely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when u buy coffee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reasonable price of americano that you think 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important factor when you choose a café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demand when you  order coffee at the cafe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We referred to the preceding study to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lifestyles and modified them accordingly to suit the purpose of this study.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lifestyle categories classified in the preceding study.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selected six categories of lifestyle that might be related to coffee consumption habit by conducting focus group interview with people surround us.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Taste pursuit, economic pursuit, health pursuit, cultural lifestyle pursuit, social pursuit, fashion pursuit.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think people who have sensitive taste is likely to consume more expensive coffee  than others so we select taste pursuit category.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The last part is about Demographic characteristics.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Gender, age, education level, Residence, occupation,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Monthly average income, An monthly average expense when you eat outside.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소득과 평균 외식지출비에 따라 커피소비 정도가 달라질 거라고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생각했떄문에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71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 questionnaire is consist of three part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part of survey includes six question to know habits that people have when they buy some coffee.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times you buy coffee per week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time you buy coffee routinely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when u buy coffee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reasonable price of americano that you think 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important factor when you choose a café</a:t>
            </a:r>
          </a:p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demand when you  order coffee at the cafe</a:t>
            </a:r>
          </a:p>
          <a:p>
            <a:pPr marL="228600" indent="-228600">
              <a:buAutoNum type="arabicPeriod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We referred to the preceding study to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lifestyles and modified them accordingly to suit the purpose of this study.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 lifestyle categories classified in the preceding study.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selected six categories of lifestyle that might be related to coffee consumption habit by conducting focus group interview with people surround us.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Taste pursuit, economic pursuit, health pursuit, cultural lifestyle pursuit, social pursuit, fashion pursuit.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we think people who have sensitive taste is likely to consume more expensive coffee  than others so we select taste pursuit category. 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The last part is about Demographic characteristics.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Gender, age, education level, Residence, occupation,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Monthly average income, An monthly average expense when you eat outside.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월평균 소득과 평균 외식지출비에 따라 커피소비 정도가 달라질 거라고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생각했떄문에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D74CC-2B88-46D7-84CA-236EC1251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499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설문자료를 수집하고</a:t>
            </a:r>
            <a:r>
              <a:rPr lang="en-US" altLang="ko-KR" dirty="0"/>
              <a:t>, </a:t>
            </a:r>
            <a:r>
              <a:rPr lang="ko-KR" altLang="en-US" dirty="0"/>
              <a:t>자료분석을 위해 </a:t>
            </a:r>
            <a:r>
              <a:rPr lang="en-US" altLang="ko-KR" dirty="0"/>
              <a:t>R</a:t>
            </a:r>
            <a:r>
              <a:rPr lang="ko-KR" altLang="en-US" dirty="0"/>
              <a:t>프로그램을 사용하였다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데이터를 불러오고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문자형으로 되어있는 설문결과를 숫자형식으로 변환하고</a:t>
            </a:r>
            <a:r>
              <a:rPr lang="en-US" altLang="ko-KR" dirty="0"/>
              <a:t>, </a:t>
            </a:r>
            <a:r>
              <a:rPr lang="ko-KR" altLang="en-US" dirty="0"/>
              <a:t>데이터 프레임을 새로 만들었다 보기와 같이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 collected the information from questionnaire and used R program to analysis them.</a:t>
            </a:r>
          </a:p>
          <a:p>
            <a:r>
              <a:rPr lang="en-US" altLang="ko-KR" dirty="0"/>
              <a:t>First, we brought data from survey  and converted text type data into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 format data.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new data frame as you can see in the screen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6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now on, I will continue the presentation. I will skip some slide </a:t>
            </a:r>
            <a:r>
              <a:rPr lang="en-US" altLang="ko-KR" dirty="0" err="1"/>
              <a:t>fastly</a:t>
            </a:r>
            <a:r>
              <a:rPr lang="en-US" altLang="ko-KR" dirty="0"/>
              <a:t> because of time.</a:t>
            </a:r>
          </a:p>
          <a:p>
            <a:endParaRPr lang="en-US" altLang="ko-KR" dirty="0"/>
          </a:p>
          <a:p>
            <a:r>
              <a:rPr lang="en-US" altLang="ko-KR" dirty="0"/>
              <a:t>After finished data preprocessing, we made a new variables that would be used later.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6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Then, we looked at the factors people consider when they buy coffee.</a:t>
            </a:r>
          </a:p>
          <a:p>
            <a:r>
              <a:rPr lang="en-US" altLang="ko-KR" dirty="0"/>
              <a:t>In our opinion, we just thought that people usually consider taste in some degree, </a:t>
            </a:r>
          </a:p>
          <a:p>
            <a:r>
              <a:rPr lang="en-US" altLang="ko-KR" dirty="0"/>
              <a:t>and don't mind about brand that much.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E13D2-E99A-4EDB-AB12-2C7146C2CD1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2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C745B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Marketing Research Team Project</a:t>
            </a:r>
            <a:endParaRPr lang="ko-KR" altLang="en-US" dirty="0">
              <a:solidFill>
                <a:srgbClr val="EC745B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5162550" y="2817730"/>
            <a:ext cx="7029450" cy="1809743"/>
          </a:xfrm>
        </p:spPr>
        <p:txBody>
          <a:bodyPr/>
          <a:lstStyle/>
          <a:p>
            <a:r>
              <a:rPr lang="en-US" altLang="ko-KR" sz="54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Cluster Analysis of Coffee Consumption</a:t>
            </a:r>
            <a:endParaRPr lang="ko-KR" altLang="en-US" sz="5400" dirty="0">
              <a:solidFill>
                <a:srgbClr val="496F74"/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5D96B69-6031-44E4-B18D-348C27A2FB90}"/>
              </a:ext>
            </a:extLst>
          </p:cNvPr>
          <p:cNvSpPr txBox="1">
            <a:spLocks/>
          </p:cNvSpPr>
          <p:nvPr/>
        </p:nvSpPr>
        <p:spPr>
          <a:xfrm>
            <a:off x="6672007" y="4627473"/>
            <a:ext cx="4528910" cy="35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도팀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201143184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박동규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201461112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배서연</a:t>
            </a:r>
          </a:p>
        </p:txBody>
      </p:sp>
    </p:spTree>
    <p:extLst>
      <p:ext uri="{BB962C8B-B14F-4D97-AF65-F5344CB8AC3E}">
        <p14:creationId xmlns:p14="http://schemas.microsoft.com/office/powerpoint/2010/main" val="405428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38E6792-72F5-4780-89F0-743B6D8C1507}"/>
              </a:ext>
            </a:extLst>
          </p:cNvPr>
          <p:cNvGrpSpPr/>
          <p:nvPr/>
        </p:nvGrpSpPr>
        <p:grpSpPr>
          <a:xfrm>
            <a:off x="1185654" y="1500302"/>
            <a:ext cx="3240000" cy="2448000"/>
            <a:chOff x="790796" y="1375610"/>
            <a:chExt cx="3240000" cy="244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584304-D320-47E0-8F97-8AAAECCD38B3}"/>
                </a:ext>
              </a:extLst>
            </p:cNvPr>
            <p:cNvSpPr/>
            <p:nvPr/>
          </p:nvSpPr>
          <p:spPr>
            <a:xfrm>
              <a:off x="790796" y="1375610"/>
              <a:ext cx="3240000" cy="2448000"/>
            </a:xfrm>
            <a:prstGeom prst="rect">
              <a:avLst/>
            </a:prstGeom>
            <a:solidFill>
              <a:srgbClr val="496F74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4C2F63B-34D4-422D-958F-790F24EBFBA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45683" t="26505" r="28340" b="42098"/>
            <a:stretch/>
          </p:blipFill>
          <p:spPr>
            <a:xfrm>
              <a:off x="875283" y="1496181"/>
              <a:ext cx="3060000" cy="2232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001168-FAD5-45DA-ABC7-8520A5CA9629}"/>
              </a:ext>
            </a:extLst>
          </p:cNvPr>
          <p:cNvGrpSpPr/>
          <p:nvPr/>
        </p:nvGrpSpPr>
        <p:grpSpPr>
          <a:xfrm>
            <a:off x="8357730" y="1500302"/>
            <a:ext cx="3240000" cy="2448000"/>
            <a:chOff x="8544768" y="1334046"/>
            <a:chExt cx="3240000" cy="244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8E1E73C-94A2-4F9D-ACE5-F8FE059CFADA}"/>
                </a:ext>
              </a:extLst>
            </p:cNvPr>
            <p:cNvSpPr/>
            <p:nvPr/>
          </p:nvSpPr>
          <p:spPr>
            <a:xfrm>
              <a:off x="8544768" y="1334046"/>
              <a:ext cx="3240000" cy="2448000"/>
            </a:xfrm>
            <a:prstGeom prst="rect">
              <a:avLst/>
            </a:prstGeom>
            <a:solidFill>
              <a:srgbClr val="EC745B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88BF67C-7714-4176-9376-5F22A08B3F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45683" t="60843" r="29444" b="6666"/>
            <a:stretch/>
          </p:blipFill>
          <p:spPr>
            <a:xfrm>
              <a:off x="8635836" y="1431961"/>
              <a:ext cx="3060000" cy="2232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DE09F0-49F8-4EDB-9CE7-EB379B678C4D}"/>
              </a:ext>
            </a:extLst>
          </p:cNvPr>
          <p:cNvGrpSpPr/>
          <p:nvPr/>
        </p:nvGrpSpPr>
        <p:grpSpPr>
          <a:xfrm>
            <a:off x="4724325" y="1500302"/>
            <a:ext cx="3240000" cy="2448000"/>
            <a:chOff x="4724325" y="1417174"/>
            <a:chExt cx="3240000" cy="244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31558A-1D4B-4F83-BADD-4EE95386788D}"/>
                </a:ext>
              </a:extLst>
            </p:cNvPr>
            <p:cNvSpPr/>
            <p:nvPr/>
          </p:nvSpPr>
          <p:spPr>
            <a:xfrm>
              <a:off x="4724325" y="1417174"/>
              <a:ext cx="3240000" cy="2448000"/>
            </a:xfrm>
            <a:prstGeom prst="rect">
              <a:avLst/>
            </a:prstGeom>
            <a:solidFill>
              <a:srgbClr val="EEE6CC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45C9D16-FF8D-4366-BFCD-F012308B260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72116" t="26505" r="1561" b="41118"/>
            <a:stretch/>
          </p:blipFill>
          <p:spPr>
            <a:xfrm>
              <a:off x="4818487" y="1533366"/>
              <a:ext cx="3060000" cy="22320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F3FAFD-C0B4-4DBC-B2ED-51D39AC4E708}"/>
              </a:ext>
            </a:extLst>
          </p:cNvPr>
          <p:cNvGrpSpPr/>
          <p:nvPr/>
        </p:nvGrpSpPr>
        <p:grpSpPr>
          <a:xfrm>
            <a:off x="2968452" y="4128249"/>
            <a:ext cx="3240000" cy="2448000"/>
            <a:chOff x="2085219" y="4300470"/>
            <a:chExt cx="3240000" cy="2448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31F73AC-C737-4514-8D81-DE6D50C6D6EB}"/>
                </a:ext>
              </a:extLst>
            </p:cNvPr>
            <p:cNvSpPr/>
            <p:nvPr/>
          </p:nvSpPr>
          <p:spPr>
            <a:xfrm>
              <a:off x="2085219" y="4300470"/>
              <a:ext cx="3240000" cy="24480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95FA3F-8C91-4379-A22C-66185B4DA84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72115" t="60844" r="1562" b="6666"/>
            <a:stretch/>
          </p:blipFill>
          <p:spPr>
            <a:xfrm>
              <a:off x="2182091" y="4417323"/>
              <a:ext cx="3060000" cy="22320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0B5983-641D-4683-BB6A-8324FF1967FB}"/>
              </a:ext>
            </a:extLst>
          </p:cNvPr>
          <p:cNvGrpSpPr/>
          <p:nvPr/>
        </p:nvGrpSpPr>
        <p:grpSpPr>
          <a:xfrm>
            <a:off x="6601746" y="4128249"/>
            <a:ext cx="3240000" cy="2448000"/>
            <a:chOff x="7744745" y="4434015"/>
            <a:chExt cx="3240000" cy="2448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E2BFA5-9C07-4BE0-BFBE-C434E4DDF8C8}"/>
                </a:ext>
              </a:extLst>
            </p:cNvPr>
            <p:cNvSpPr/>
            <p:nvPr/>
          </p:nvSpPr>
          <p:spPr>
            <a:xfrm>
              <a:off x="7744745" y="4434015"/>
              <a:ext cx="3240000" cy="24480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20D2BA-36F3-4D05-8D1C-0740A0B1629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45767" t="26515" r="28709" b="40618"/>
            <a:stretch/>
          </p:blipFill>
          <p:spPr>
            <a:xfrm>
              <a:off x="7834745" y="4549404"/>
              <a:ext cx="3060000" cy="2232000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A8E517B2-B6D3-4E60-BAE4-8F434FA6CAF9}"/>
              </a:ext>
            </a:extLst>
          </p:cNvPr>
          <p:cNvSpPr/>
          <p:nvPr/>
        </p:nvSpPr>
        <p:spPr>
          <a:xfrm>
            <a:off x="2524265" y="1907281"/>
            <a:ext cx="1650425" cy="16504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BC7AB4-7545-4718-8CAB-9EF434AA0502}"/>
              </a:ext>
            </a:extLst>
          </p:cNvPr>
          <p:cNvSpPr/>
          <p:nvPr/>
        </p:nvSpPr>
        <p:spPr>
          <a:xfrm>
            <a:off x="8910498" y="1909480"/>
            <a:ext cx="1415611" cy="14156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1E2B76CC-4BD6-413B-9B1B-0A02326451CD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Histograms of survey results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- Weighted Value</a:t>
            </a:r>
            <a:endParaRPr lang="ko-KR" altLang="en-US" sz="3200" dirty="0">
              <a:solidFill>
                <a:srgbClr val="496F74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F53E14D1-B194-4D97-9E5C-E6CAD607B2FA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92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9584304-D320-47E0-8F97-8AAAECCD38B3}"/>
              </a:ext>
            </a:extLst>
          </p:cNvPr>
          <p:cNvSpPr/>
          <p:nvPr/>
        </p:nvSpPr>
        <p:spPr>
          <a:xfrm>
            <a:off x="1185654" y="1558917"/>
            <a:ext cx="3076552" cy="2324506"/>
          </a:xfrm>
          <a:prstGeom prst="rect">
            <a:avLst/>
          </a:prstGeom>
          <a:solidFill>
            <a:srgbClr val="496F7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E1E73C-94A2-4F9D-ACE5-F8FE059CFADA}"/>
              </a:ext>
            </a:extLst>
          </p:cNvPr>
          <p:cNvSpPr/>
          <p:nvPr/>
        </p:nvSpPr>
        <p:spPr>
          <a:xfrm>
            <a:off x="8357730" y="1558917"/>
            <a:ext cx="3076552" cy="2324506"/>
          </a:xfrm>
          <a:prstGeom prst="rect">
            <a:avLst/>
          </a:prstGeom>
          <a:solidFill>
            <a:srgbClr val="EC745B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31558A-1D4B-4F83-BADD-4EE95386788D}"/>
              </a:ext>
            </a:extLst>
          </p:cNvPr>
          <p:cNvSpPr/>
          <p:nvPr/>
        </p:nvSpPr>
        <p:spPr>
          <a:xfrm>
            <a:off x="4724325" y="1558917"/>
            <a:ext cx="3076552" cy="2324506"/>
          </a:xfrm>
          <a:prstGeom prst="rect">
            <a:avLst/>
          </a:prstGeom>
          <a:solidFill>
            <a:srgbClr val="EEE6C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1F73AC-C737-4514-8D81-DE6D50C6D6EB}"/>
              </a:ext>
            </a:extLst>
          </p:cNvPr>
          <p:cNvSpPr/>
          <p:nvPr/>
        </p:nvSpPr>
        <p:spPr>
          <a:xfrm>
            <a:off x="1185654" y="3986771"/>
            <a:ext cx="3076552" cy="2324506"/>
          </a:xfrm>
          <a:prstGeom prst="rect">
            <a:avLst/>
          </a:prstGeom>
          <a:solidFill>
            <a:schemeClr val="accent3">
              <a:lumMod val="60000"/>
              <a:lumOff val="4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E2BFA5-9C07-4BE0-BFBE-C434E4DDF8C8}"/>
              </a:ext>
            </a:extLst>
          </p:cNvPr>
          <p:cNvSpPr/>
          <p:nvPr/>
        </p:nvSpPr>
        <p:spPr>
          <a:xfrm>
            <a:off x="4724325" y="3986771"/>
            <a:ext cx="3076552" cy="2324506"/>
          </a:xfrm>
          <a:prstGeom prst="rect">
            <a:avLst/>
          </a:prstGeom>
          <a:solidFill>
            <a:schemeClr val="tx2">
              <a:lumMod val="40000"/>
              <a:lumOff val="6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7A1AF4-B02D-404D-BE2B-13AF6B1B06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45766" t="26970" r="29218" b="41805"/>
          <a:stretch/>
        </p:blipFill>
        <p:spPr>
          <a:xfrm>
            <a:off x="1269914" y="1666917"/>
            <a:ext cx="2905633" cy="21194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B0DB39-EE75-4C14-941A-1F2A8F104E9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72190" t="26970" r="1393" b="42062"/>
          <a:stretch/>
        </p:blipFill>
        <p:spPr>
          <a:xfrm>
            <a:off x="4808301" y="1666917"/>
            <a:ext cx="2905633" cy="21194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E0876A-3729-4552-83D8-B60BFFA130A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72032" t="60181" r="1393" b="7273"/>
          <a:stretch/>
        </p:blipFill>
        <p:spPr>
          <a:xfrm>
            <a:off x="1271719" y="4094771"/>
            <a:ext cx="2905633" cy="2119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D887CE-78C1-4C81-9F0A-12A9DBBF02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" t="52534" r="52300"/>
          <a:stretch/>
        </p:blipFill>
        <p:spPr>
          <a:xfrm>
            <a:off x="8440853" y="1666917"/>
            <a:ext cx="2905633" cy="21194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568351-3D7C-4612-8855-D8FC3549128C}"/>
              </a:ext>
            </a:extLst>
          </p:cNvPr>
          <p:cNvSpPr/>
          <p:nvPr/>
        </p:nvSpPr>
        <p:spPr>
          <a:xfrm>
            <a:off x="8357730" y="3986771"/>
            <a:ext cx="3076552" cy="2324506"/>
          </a:xfrm>
          <a:prstGeom prst="rect">
            <a:avLst/>
          </a:prstGeom>
          <a:solidFill>
            <a:schemeClr val="bg1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8CCA03-1B88-4FB0-9773-C92FB6D46ED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72490" t="26327" r="2265" b="41019"/>
          <a:stretch/>
        </p:blipFill>
        <p:spPr>
          <a:xfrm>
            <a:off x="8436790" y="4094771"/>
            <a:ext cx="2905633" cy="21194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0D84BA-AAAC-471D-93CA-877B18F5906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45441" t="26327" r="29392" b="41019"/>
          <a:stretch/>
        </p:blipFill>
        <p:spPr>
          <a:xfrm>
            <a:off x="4797543" y="4094771"/>
            <a:ext cx="2905633" cy="2119403"/>
          </a:xfrm>
          <a:prstGeom prst="rect">
            <a:avLst/>
          </a:prstGeom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1575583-7B20-4A18-94CB-ADF1CE7880E4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Histograms of survey results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- Life style</a:t>
            </a:r>
            <a:endParaRPr lang="ko-KR" altLang="en-US" sz="3200" dirty="0">
              <a:solidFill>
                <a:srgbClr val="496F74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9F0D974E-C66C-4D08-982F-F9F90CD14899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04B1DC-C95B-42ED-82A2-07625A1765EF}"/>
              </a:ext>
            </a:extLst>
          </p:cNvPr>
          <p:cNvSpPr txBox="1"/>
          <p:nvPr/>
        </p:nvSpPr>
        <p:spPr>
          <a:xfrm>
            <a:off x="65352" y="6322174"/>
            <a:ext cx="12192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 of lifestyle looks like a</a:t>
            </a: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normal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49368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72CCBB5-4CEF-4DFF-AE43-A6D0B73FF2FE}"/>
              </a:ext>
            </a:extLst>
          </p:cNvPr>
          <p:cNvSpPr txBox="1"/>
          <p:nvPr/>
        </p:nvSpPr>
        <p:spPr>
          <a:xfrm>
            <a:off x="1306903" y="5729755"/>
            <a:ext cx="985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There was </a:t>
            </a: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no significant correlations</a:t>
            </a:r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between variables.</a:t>
            </a:r>
            <a:endParaRPr lang="ko-KR" altLang="en-US" sz="2000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59544B7-8357-45E2-8674-10730AF086B9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Multiple Regression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7F63B72-3840-483B-975D-8217290EF7FC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CCFA62-8DC8-4F8E-A3E5-0FC026960957}"/>
              </a:ext>
            </a:extLst>
          </p:cNvPr>
          <p:cNvSpPr/>
          <p:nvPr/>
        </p:nvSpPr>
        <p:spPr>
          <a:xfrm>
            <a:off x="1426780" y="1536671"/>
            <a:ext cx="8138891" cy="3985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2581C6E5-4430-4FD2-916D-1A2F12B2BDA5}"/>
              </a:ext>
            </a:extLst>
          </p:cNvPr>
          <p:cNvSpPr txBox="1">
            <a:spLocks/>
          </p:cNvSpPr>
          <p:nvPr/>
        </p:nvSpPr>
        <p:spPr>
          <a:xfrm>
            <a:off x="1538541" y="1229974"/>
            <a:ext cx="3305736" cy="40238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Check correlations</a:t>
            </a:r>
            <a:endParaRPr lang="ko-KR" altLang="en-US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08A0E-798E-49E4-BA65-618BF06C7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t="11602" r="16775" b="7001"/>
          <a:stretch/>
        </p:blipFill>
        <p:spPr>
          <a:xfrm>
            <a:off x="1538541" y="1765852"/>
            <a:ext cx="7797188" cy="36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72CCBB5-4CEF-4DFF-AE43-A6D0B73FF2FE}"/>
              </a:ext>
            </a:extLst>
          </p:cNvPr>
          <p:cNvSpPr txBox="1"/>
          <p:nvPr/>
        </p:nvSpPr>
        <p:spPr>
          <a:xfrm>
            <a:off x="1306903" y="5729755"/>
            <a:ext cx="985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There was </a:t>
            </a: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no meaningful variables</a:t>
            </a:r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in Lifestyle patterns of people.</a:t>
            </a:r>
          </a:p>
          <a:p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So, we used other variables that people consider when they purchase coffee.</a:t>
            </a:r>
            <a:endParaRPr lang="ko-KR" altLang="en-US" sz="2000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59544B7-8357-45E2-8674-10730AF086B9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Multiple Regression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57F63B72-3840-483B-975D-8217290EF7FC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3967E3C-043E-40A4-8050-FACA737D0479}"/>
              </a:ext>
            </a:extLst>
          </p:cNvPr>
          <p:cNvGrpSpPr/>
          <p:nvPr/>
        </p:nvGrpSpPr>
        <p:grpSpPr>
          <a:xfrm>
            <a:off x="1471026" y="1229974"/>
            <a:ext cx="8138891" cy="4292544"/>
            <a:chOff x="1471026" y="1229974"/>
            <a:chExt cx="8138891" cy="42925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8EA8A9-1F5F-4931-BCA6-CEE939368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4" t="48741" r="51746" b="10223"/>
            <a:stretch/>
          </p:blipFill>
          <p:spPr>
            <a:xfrm>
              <a:off x="1657029" y="1872794"/>
              <a:ext cx="7952888" cy="350626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0CCFA62-8DC8-4F8E-A3E5-0FC026960957}"/>
                </a:ext>
              </a:extLst>
            </p:cNvPr>
            <p:cNvSpPr/>
            <p:nvPr/>
          </p:nvSpPr>
          <p:spPr>
            <a:xfrm>
              <a:off x="1471026" y="1536671"/>
              <a:ext cx="8138891" cy="39858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24" name="텍스트 개체 틀 2">
              <a:extLst>
                <a:ext uri="{FF2B5EF4-FFF2-40B4-BE49-F238E27FC236}">
                  <a16:creationId xmlns:a16="http://schemas.microsoft.com/office/drawing/2014/main" id="{2581C6E5-4430-4FD2-916D-1A2F12B2BDA5}"/>
                </a:ext>
              </a:extLst>
            </p:cNvPr>
            <p:cNvSpPr txBox="1">
              <a:spLocks/>
            </p:cNvSpPr>
            <p:nvPr/>
          </p:nvSpPr>
          <p:spPr>
            <a:xfrm>
              <a:off x="1582787" y="1229974"/>
              <a:ext cx="3305736" cy="402381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ko-KR" b="1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Lifestyle variables</a:t>
              </a:r>
              <a:endParaRPr lang="ko-KR" altLang="en-US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63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72CCBB5-4CEF-4DFF-AE43-A6D0B73FF2FE}"/>
              </a:ext>
            </a:extLst>
          </p:cNvPr>
          <p:cNvSpPr txBox="1"/>
          <p:nvPr/>
        </p:nvSpPr>
        <p:spPr>
          <a:xfrm>
            <a:off x="6535464" y="2331698"/>
            <a:ext cx="449475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In 0.05 significance level </a:t>
            </a:r>
            <a:r>
              <a:rPr lang="en-US" altLang="ko-KR" sz="20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: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weightBrand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weightAtmosphere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(are meaningful).</a:t>
            </a:r>
          </a:p>
          <a:p>
            <a:endParaRPr lang="en-US" altLang="ko-KR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endParaRPr lang="en-US" altLang="ko-KR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In 0.1 significance level :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weightBrand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, 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weightAtmosphere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weightTaste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(are meaningful).</a:t>
            </a:r>
          </a:p>
          <a:p>
            <a:endParaRPr lang="en-US" altLang="ko-KR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endParaRPr lang="en-US" altLang="ko-KR" sz="2000" b="1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Adjusted R-squared :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0.18 ( very low value to explain</a:t>
            </a:r>
          </a:p>
          <a:p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	the regression model. )</a:t>
            </a:r>
            <a:endParaRPr lang="ko-KR" altLang="en-US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5187CB3-856E-45A8-AADC-AA49D5901107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Multiple Regression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94C3B99-1095-4C8F-96CE-CF1A6F9650BE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F4AD3B-6D88-4E88-82FF-DD11B888C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" t="48889" r="65946" b="9778"/>
          <a:stretch/>
        </p:blipFill>
        <p:spPr>
          <a:xfrm>
            <a:off x="1092010" y="2602268"/>
            <a:ext cx="5062606" cy="34077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682BD7-2286-42FC-98CF-5E6A573435A6}"/>
              </a:ext>
            </a:extLst>
          </p:cNvPr>
          <p:cNvSpPr/>
          <p:nvPr/>
        </p:nvSpPr>
        <p:spPr>
          <a:xfrm>
            <a:off x="624856" y="1898842"/>
            <a:ext cx="5658712" cy="42820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E74C34B-1F49-4318-A576-181C21514566}"/>
              </a:ext>
            </a:extLst>
          </p:cNvPr>
          <p:cNvSpPr txBox="1">
            <a:spLocks/>
          </p:cNvSpPr>
          <p:nvPr/>
        </p:nvSpPr>
        <p:spPr>
          <a:xfrm>
            <a:off x="1291584" y="1496461"/>
            <a:ext cx="3967906" cy="93498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Weighted variables</a:t>
            </a:r>
          </a:p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when people purchase coffee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43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05E5C8-B073-4D57-BE53-298C8A28D7C1}"/>
              </a:ext>
            </a:extLst>
          </p:cNvPr>
          <p:cNvGrpSpPr/>
          <p:nvPr/>
        </p:nvGrpSpPr>
        <p:grpSpPr>
          <a:xfrm>
            <a:off x="3248402" y="1139378"/>
            <a:ext cx="6664455" cy="1869950"/>
            <a:chOff x="2315087" y="948522"/>
            <a:chExt cx="6964220" cy="19089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3F00EBF-FE76-42B5-964C-548F8621B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6" t="27576" r="46733" b="57424"/>
            <a:stretch/>
          </p:blipFill>
          <p:spPr>
            <a:xfrm>
              <a:off x="2315087" y="948522"/>
              <a:ext cx="6964220" cy="120534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6ECFD5-30D1-4214-83B5-B4E668C1A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02" t="35639" r="55051" b="57121"/>
            <a:stretch/>
          </p:blipFill>
          <p:spPr>
            <a:xfrm>
              <a:off x="2315087" y="2261732"/>
              <a:ext cx="5902947" cy="595767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C02A108-A754-4EE1-98CF-CE169B46DA5A}"/>
              </a:ext>
            </a:extLst>
          </p:cNvPr>
          <p:cNvGrpSpPr/>
          <p:nvPr/>
        </p:nvGrpSpPr>
        <p:grpSpPr>
          <a:xfrm>
            <a:off x="0" y="3300044"/>
            <a:ext cx="4918390" cy="3551511"/>
            <a:chOff x="296845" y="3227536"/>
            <a:chExt cx="5148613" cy="36285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DCF84B-65C4-4DDA-97E1-39E0D6BE8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938" t="31515" r="2159" b="7121"/>
            <a:stretch/>
          </p:blipFill>
          <p:spPr>
            <a:xfrm>
              <a:off x="1949142" y="3585852"/>
              <a:ext cx="3496316" cy="3270227"/>
            </a:xfrm>
            <a:prstGeom prst="rect">
              <a:avLst/>
            </a:prstGeom>
          </p:spPr>
        </p:pic>
        <p:sp>
          <p:nvSpPr>
            <p:cNvPr id="8" name="텍스트 개체 틀 2">
              <a:extLst>
                <a:ext uri="{FF2B5EF4-FFF2-40B4-BE49-F238E27FC236}">
                  <a16:creationId xmlns:a16="http://schemas.microsoft.com/office/drawing/2014/main" id="{D665563F-8D1E-418A-B5D2-1FCC5C0DD636}"/>
                </a:ext>
              </a:extLst>
            </p:cNvPr>
            <p:cNvSpPr txBox="1">
              <a:spLocks/>
            </p:cNvSpPr>
            <p:nvPr/>
          </p:nvSpPr>
          <p:spPr>
            <a:xfrm>
              <a:off x="296845" y="3227536"/>
              <a:ext cx="4674986" cy="40238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[ Elbow method ]</a:t>
              </a:r>
              <a:endParaRPr lang="ko-KR" altLang="en-US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0CC773D-6603-40BC-A6BF-D978F8370E03}"/>
              </a:ext>
            </a:extLst>
          </p:cNvPr>
          <p:cNvSpPr txBox="1">
            <a:spLocks/>
          </p:cNvSpPr>
          <p:nvPr/>
        </p:nvSpPr>
        <p:spPr>
          <a:xfrm>
            <a:off x="3869291" y="3358515"/>
            <a:ext cx="6904004" cy="670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used elbow method  to choose the number of clusters.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Elbow method : choose the number where gradient change is rapidly slowed.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DB1585-2F90-4627-B6DA-4AC15CDDF329}"/>
              </a:ext>
            </a:extLst>
          </p:cNvPr>
          <p:cNvGrpSpPr/>
          <p:nvPr/>
        </p:nvGrpSpPr>
        <p:grpSpPr>
          <a:xfrm>
            <a:off x="4552029" y="4361507"/>
            <a:ext cx="6500197" cy="1906067"/>
            <a:chOff x="5488925" y="4965549"/>
            <a:chExt cx="4841673" cy="12177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FF91717-B872-4726-B9BE-EA3813384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7" t="79866" r="74516" b="9242"/>
            <a:stretch/>
          </p:blipFill>
          <p:spPr>
            <a:xfrm>
              <a:off x="6902572" y="5327616"/>
              <a:ext cx="3428026" cy="855641"/>
            </a:xfrm>
            <a:prstGeom prst="rect">
              <a:avLst/>
            </a:prstGeom>
          </p:spPr>
        </p:pic>
        <p:sp>
          <p:nvSpPr>
            <p:cNvPr id="10" name="텍스트 개체 틀 2">
              <a:extLst>
                <a:ext uri="{FF2B5EF4-FFF2-40B4-BE49-F238E27FC236}">
                  <a16:creationId xmlns:a16="http://schemas.microsoft.com/office/drawing/2014/main" id="{1B15F75D-D1A0-43B2-BF8B-DCEB99B82061}"/>
                </a:ext>
              </a:extLst>
            </p:cNvPr>
            <p:cNvSpPr txBox="1">
              <a:spLocks/>
            </p:cNvSpPr>
            <p:nvPr/>
          </p:nvSpPr>
          <p:spPr>
            <a:xfrm>
              <a:off x="5488925" y="4965549"/>
              <a:ext cx="4196376" cy="38412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[ Number of clusters ]</a:t>
              </a:r>
              <a:endParaRPr lang="ko-KR" altLang="en-US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D6F432C-5337-4E54-AF62-C5EF5536AF1C}"/>
              </a:ext>
            </a:extLst>
          </p:cNvPr>
          <p:cNvSpPr txBox="1">
            <a:spLocks/>
          </p:cNvSpPr>
          <p:nvPr/>
        </p:nvSpPr>
        <p:spPr>
          <a:xfrm>
            <a:off x="6828541" y="263502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Clustering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F5FD7D1-55D3-47E7-9E1A-26F13A1AC546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9E00136-BA88-4627-890E-2C59F5723345}"/>
              </a:ext>
            </a:extLst>
          </p:cNvPr>
          <p:cNvCxnSpPr>
            <a:cxnSpLocks/>
          </p:cNvCxnSpPr>
          <p:nvPr/>
        </p:nvCxnSpPr>
        <p:spPr>
          <a:xfrm>
            <a:off x="3394842" y="3496963"/>
            <a:ext cx="683172" cy="590245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88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B2ECAD-F90C-44F4-833C-F926C96213F4}"/>
              </a:ext>
            </a:extLst>
          </p:cNvPr>
          <p:cNvSpPr/>
          <p:nvPr/>
        </p:nvSpPr>
        <p:spPr>
          <a:xfrm>
            <a:off x="1717850" y="1485976"/>
            <a:ext cx="9266673" cy="4926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60314-E6DD-4A4A-94FC-8F496BD78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" t="3999" r="387" b="5144"/>
          <a:stretch/>
        </p:blipFill>
        <p:spPr>
          <a:xfrm>
            <a:off x="1827334" y="1591482"/>
            <a:ext cx="9057721" cy="4692161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70A8CAEE-76EB-4871-B0EF-B4BA3785A688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 of clusters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D40603D-B54C-4EFF-B005-1B7E7AA611D4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30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7A1AE5B-7E41-4B4B-B6F6-C97714F21A8F}"/>
              </a:ext>
            </a:extLst>
          </p:cNvPr>
          <p:cNvSpPr/>
          <p:nvPr/>
        </p:nvSpPr>
        <p:spPr>
          <a:xfrm>
            <a:off x="1764741" y="1509422"/>
            <a:ext cx="9161167" cy="4856209"/>
          </a:xfrm>
          <a:prstGeom prst="rect">
            <a:avLst/>
          </a:prstGeom>
          <a:solidFill>
            <a:srgbClr val="FAC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AC498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33B5B-7375-4FFF-A671-489E0EFCD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" t="4165" r="488" b="5660"/>
          <a:stretch/>
        </p:blipFill>
        <p:spPr>
          <a:xfrm>
            <a:off x="1834870" y="1621419"/>
            <a:ext cx="9007716" cy="4638704"/>
          </a:xfrm>
          <a:prstGeom prst="rect">
            <a:avLst/>
          </a:prstGeom>
        </p:spPr>
      </p:pic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010D01B-B9D0-426A-A126-2BDE5F6D8A72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 of clusters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9407DF8-6C82-40D1-9133-349D90D0BA54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6562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F7EEFD7-C7FE-44A2-A7D8-9112E1D179ED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 of clusters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7F144B4-FEE1-4512-B5F3-FE2F89DA3675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BB5A4-6DA4-4A26-95B5-126CD7AB7E86}"/>
              </a:ext>
            </a:extLst>
          </p:cNvPr>
          <p:cNvSpPr/>
          <p:nvPr/>
        </p:nvSpPr>
        <p:spPr>
          <a:xfrm>
            <a:off x="1776466" y="1521145"/>
            <a:ext cx="9196334" cy="4832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484D0-42B3-4941-B666-96C176274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t="4227" r="636" b="5617"/>
          <a:stretch/>
        </p:blipFill>
        <p:spPr>
          <a:xfrm>
            <a:off x="1861628" y="1626310"/>
            <a:ext cx="9005278" cy="45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9267B699-E2B9-45AB-9C30-0C7EF32901CB}"/>
              </a:ext>
            </a:extLst>
          </p:cNvPr>
          <p:cNvSpPr txBox="1">
            <a:spLocks/>
          </p:cNvSpPr>
          <p:nvPr/>
        </p:nvSpPr>
        <p:spPr>
          <a:xfrm>
            <a:off x="1380244" y="4910086"/>
            <a:ext cx="9803571" cy="151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-  When we look at the histogram, </a:t>
            </a:r>
            <a:r>
              <a:rPr lang="en-US" altLang="ko-KR" sz="2000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There was a difference between cluster 3 and the others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. 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  So, to check the difference among them, we planned to</a:t>
            </a:r>
            <a:r>
              <a:rPr lang="en-US" altLang="ko-KR" sz="2000" b="1" dirty="0">
                <a:solidFill>
                  <a:srgbClr val="FAC498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bg2">
                    <a:lumMod val="10000"/>
                  </a:schemeClr>
                </a:solidFill>
                <a:highlight>
                  <a:srgbClr val="FAC498"/>
                </a:highligh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ANOVA test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highlight>
                  <a:srgbClr val="FAC498"/>
                </a:highligh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.</a:t>
            </a:r>
            <a:br>
              <a:rPr lang="en-US" altLang="ko-KR" sz="2000" dirty="0">
                <a:solidFill>
                  <a:schemeClr val="bg2">
                    <a:lumMod val="10000"/>
                  </a:schemeClr>
                </a:solidFill>
                <a:highlight>
                  <a:srgbClr val="FAC498"/>
                </a:highlight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- To do that, We should check the below 3 points.</a:t>
            </a:r>
          </a:p>
          <a:p>
            <a:pPr marL="0" indent="0"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</a:t>
            </a:r>
            <a:r>
              <a:rPr lang="en-US" altLang="ko-KR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1) Independent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 </a:t>
            </a:r>
            <a:r>
              <a:rPr lang="en-US" altLang="ko-KR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2) Normality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 </a:t>
            </a:r>
            <a:r>
              <a:rPr lang="en-US" altLang="ko-KR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3) Equal variance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40CEED-B17F-49B4-B818-189C8D25B45C}"/>
              </a:ext>
            </a:extLst>
          </p:cNvPr>
          <p:cNvGrpSpPr/>
          <p:nvPr/>
        </p:nvGrpSpPr>
        <p:grpSpPr>
          <a:xfrm>
            <a:off x="922330" y="2088293"/>
            <a:ext cx="3447420" cy="2541061"/>
            <a:chOff x="765988" y="2473036"/>
            <a:chExt cx="3265639" cy="2120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EE0CA2E-28CB-497F-89A3-696D57DFB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3" t="24601" r="27942" b="44479"/>
            <a:stretch/>
          </p:blipFill>
          <p:spPr>
            <a:xfrm>
              <a:off x="765988" y="2473036"/>
              <a:ext cx="3265639" cy="2120480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4430107-612B-4E47-A39B-181DD7D41E01}"/>
                </a:ext>
              </a:extLst>
            </p:cNvPr>
            <p:cNvCxnSpPr>
              <a:cxnSpLocks/>
            </p:cNvCxnSpPr>
            <p:nvPr/>
          </p:nvCxnSpPr>
          <p:spPr>
            <a:xfrm>
              <a:off x="3075711" y="2473036"/>
              <a:ext cx="0" cy="1859973"/>
            </a:xfrm>
            <a:prstGeom prst="line">
              <a:avLst/>
            </a:prstGeom>
            <a:ln w="25400">
              <a:solidFill>
                <a:srgbClr val="496F7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7C29AD-FC06-4B0D-9F7F-79C1579432BA}"/>
                </a:ext>
              </a:extLst>
            </p:cNvPr>
            <p:cNvSpPr/>
            <p:nvPr/>
          </p:nvSpPr>
          <p:spPr>
            <a:xfrm>
              <a:off x="3013364" y="3429000"/>
              <a:ext cx="685800" cy="685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AC498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08E704E-90C9-4585-9464-21594F59DB5C}"/>
              </a:ext>
            </a:extLst>
          </p:cNvPr>
          <p:cNvGrpSpPr/>
          <p:nvPr/>
        </p:nvGrpSpPr>
        <p:grpSpPr>
          <a:xfrm>
            <a:off x="8126039" y="2205274"/>
            <a:ext cx="3642149" cy="2376577"/>
            <a:chOff x="7903303" y="2473034"/>
            <a:chExt cx="3447420" cy="21088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69FF5B-8056-4AEE-AEF2-3762D628E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73" t="62128" r="26451" b="7122"/>
            <a:stretch/>
          </p:blipFill>
          <p:spPr>
            <a:xfrm>
              <a:off x="7903303" y="2473034"/>
              <a:ext cx="3447420" cy="2108817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E4B9CED-B692-4745-9734-D955A427A854}"/>
                </a:ext>
              </a:extLst>
            </p:cNvPr>
            <p:cNvCxnSpPr>
              <a:cxnSpLocks/>
            </p:cNvCxnSpPr>
            <p:nvPr/>
          </p:nvCxnSpPr>
          <p:spPr>
            <a:xfrm>
              <a:off x="8863447" y="2473036"/>
              <a:ext cx="0" cy="1859973"/>
            </a:xfrm>
            <a:prstGeom prst="line">
              <a:avLst/>
            </a:prstGeom>
            <a:ln w="25400">
              <a:solidFill>
                <a:srgbClr val="496F7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DE9EC1D-CF65-4AAA-B73B-4D394FE8EE6D}"/>
                </a:ext>
              </a:extLst>
            </p:cNvPr>
            <p:cNvSpPr/>
            <p:nvPr/>
          </p:nvSpPr>
          <p:spPr>
            <a:xfrm>
              <a:off x="8863447" y="2486315"/>
              <a:ext cx="1879743" cy="187974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388A2C-9A70-4D03-94B3-B905204FE820}"/>
              </a:ext>
            </a:extLst>
          </p:cNvPr>
          <p:cNvGrpSpPr/>
          <p:nvPr/>
        </p:nvGrpSpPr>
        <p:grpSpPr>
          <a:xfrm>
            <a:off x="4483884" y="2228645"/>
            <a:ext cx="3642156" cy="2400709"/>
            <a:chOff x="4261147" y="2473035"/>
            <a:chExt cx="3265638" cy="215631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6B9B69C-1C4C-4F61-8F9F-A8FD697FF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505" t="24576" r="710" b="43982"/>
            <a:stretch/>
          </p:blipFill>
          <p:spPr>
            <a:xfrm>
              <a:off x="4261147" y="2473035"/>
              <a:ext cx="3265638" cy="2156319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614FD4B-A02B-4B4A-BA28-201B840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6577447" y="2473036"/>
              <a:ext cx="0" cy="1859973"/>
            </a:xfrm>
            <a:prstGeom prst="line">
              <a:avLst/>
            </a:prstGeom>
            <a:ln w="25400">
              <a:solidFill>
                <a:srgbClr val="496F7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C2FF87C-2EAA-408F-8F18-53802F06BDC3}"/>
                </a:ext>
              </a:extLst>
            </p:cNvPr>
            <p:cNvSpPr/>
            <p:nvPr/>
          </p:nvSpPr>
          <p:spPr>
            <a:xfrm>
              <a:off x="6535077" y="3429000"/>
              <a:ext cx="685800" cy="685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</p:grp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E4662E93-282B-47BF-BE5D-2FAE801F8AD9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 of clusters</a:t>
            </a:r>
          </a:p>
          <a:p>
            <a:pPr marL="0" indent="0">
              <a:buNone/>
            </a:pPr>
            <a:r>
              <a:rPr lang="en-US" altLang="ko-KR" sz="3200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-Weight Brand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51DE0D2-0CCE-4A57-A1FF-39FA0FC5040A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8181E7-AB3B-46E4-B290-CE2D34EF5104}"/>
              </a:ext>
            </a:extLst>
          </p:cNvPr>
          <p:cNvSpPr/>
          <p:nvPr/>
        </p:nvSpPr>
        <p:spPr>
          <a:xfrm>
            <a:off x="820614" y="1899138"/>
            <a:ext cx="3447420" cy="2788220"/>
          </a:xfrm>
          <a:prstGeom prst="rect">
            <a:avLst/>
          </a:prstGeom>
          <a:noFill/>
          <a:ln>
            <a:solidFill>
              <a:srgbClr val="ECF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CFEE3CC-B210-45EA-8181-7DA00A38CF19}"/>
              </a:ext>
            </a:extLst>
          </p:cNvPr>
          <p:cNvSpPr txBox="1">
            <a:spLocks/>
          </p:cNvSpPr>
          <p:nvPr/>
        </p:nvSpPr>
        <p:spPr>
          <a:xfrm>
            <a:off x="1684043" y="1650075"/>
            <a:ext cx="1586694" cy="4023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Cluster 1 ]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F7D868-56ED-4C2E-887B-A1F2834F4165}"/>
              </a:ext>
            </a:extLst>
          </p:cNvPr>
          <p:cNvSpPr/>
          <p:nvPr/>
        </p:nvSpPr>
        <p:spPr>
          <a:xfrm>
            <a:off x="4467114" y="1898846"/>
            <a:ext cx="3447420" cy="2788220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E07131-2003-4870-AACA-D11DE7A2C703}"/>
              </a:ext>
            </a:extLst>
          </p:cNvPr>
          <p:cNvSpPr/>
          <p:nvPr/>
        </p:nvSpPr>
        <p:spPr>
          <a:xfrm>
            <a:off x="8044465" y="1899763"/>
            <a:ext cx="3447420" cy="2788220"/>
          </a:xfrm>
          <a:prstGeom prst="rect">
            <a:avLst/>
          </a:prstGeom>
          <a:noFill/>
          <a:ln>
            <a:solidFill>
              <a:srgbClr val="ECF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ED40F31-01C5-48FD-ADE4-CFF525EDE222}"/>
              </a:ext>
            </a:extLst>
          </p:cNvPr>
          <p:cNvSpPr txBox="1">
            <a:spLocks/>
          </p:cNvSpPr>
          <p:nvPr/>
        </p:nvSpPr>
        <p:spPr>
          <a:xfrm>
            <a:off x="8970251" y="1685913"/>
            <a:ext cx="1709469" cy="4023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Cluster 3 ]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D4BAB1D-14B2-428A-B092-E6D8C1130979}"/>
              </a:ext>
            </a:extLst>
          </p:cNvPr>
          <p:cNvSpPr txBox="1">
            <a:spLocks/>
          </p:cNvSpPr>
          <p:nvPr/>
        </p:nvSpPr>
        <p:spPr>
          <a:xfrm>
            <a:off x="5395800" y="1650074"/>
            <a:ext cx="1586694" cy="40238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Cluster 2 ]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09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E50754-F02A-487A-821D-590DF5CBE5A2}"/>
              </a:ext>
            </a:extLst>
          </p:cNvPr>
          <p:cNvSpPr txBox="1"/>
          <p:nvPr/>
        </p:nvSpPr>
        <p:spPr>
          <a:xfrm>
            <a:off x="6372213" y="2370739"/>
            <a:ext cx="4014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Proposed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Questionnaire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Analysis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Analysis 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Limitation of project</a:t>
            </a: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2669293" y="1382286"/>
            <a:ext cx="2658707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CONTENTS 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57AF8D1-A23D-44E4-9A0B-610E3FDC164A}"/>
              </a:ext>
            </a:extLst>
          </p:cNvPr>
          <p:cNvCxnSpPr>
            <a:cxnSpLocks/>
          </p:cNvCxnSpPr>
          <p:nvPr/>
        </p:nvCxnSpPr>
        <p:spPr>
          <a:xfrm flipV="1">
            <a:off x="2669293" y="1919973"/>
            <a:ext cx="7623127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441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8FDD0F1-488C-40CB-83F1-C9C734CE5519}"/>
              </a:ext>
            </a:extLst>
          </p:cNvPr>
          <p:cNvGrpSpPr/>
          <p:nvPr/>
        </p:nvGrpSpPr>
        <p:grpSpPr>
          <a:xfrm>
            <a:off x="1335804" y="1715777"/>
            <a:ext cx="5199660" cy="3426446"/>
            <a:chOff x="950201" y="2247071"/>
            <a:chExt cx="5833489" cy="27613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936749-AE18-4BB9-8133-6AC17720C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5" t="70061" r="63727" b="20242"/>
            <a:stretch/>
          </p:blipFill>
          <p:spPr>
            <a:xfrm>
              <a:off x="950201" y="2247071"/>
              <a:ext cx="5833489" cy="90092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5FA5307-3CC1-4871-A8FA-111C49624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5" t="84330" r="63727" b="7979"/>
            <a:stretch/>
          </p:blipFill>
          <p:spPr>
            <a:xfrm>
              <a:off x="950201" y="3261668"/>
              <a:ext cx="5833483" cy="71450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0D2F8D-781F-46A7-B63B-965BE0631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4" t="81152" r="64682" b="9151"/>
            <a:stretch/>
          </p:blipFill>
          <p:spPr>
            <a:xfrm>
              <a:off x="950202" y="4107488"/>
              <a:ext cx="5675827" cy="900926"/>
            </a:xfrm>
            <a:prstGeom prst="rect">
              <a:avLst/>
            </a:prstGeom>
          </p:spPr>
        </p:pic>
      </p:grp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5873EE7-AC95-4A7E-8DD0-E9C8121C6354}"/>
              </a:ext>
            </a:extLst>
          </p:cNvPr>
          <p:cNvSpPr txBox="1">
            <a:spLocks/>
          </p:cNvSpPr>
          <p:nvPr/>
        </p:nvSpPr>
        <p:spPr>
          <a:xfrm>
            <a:off x="1568404" y="1294881"/>
            <a:ext cx="2727869" cy="6025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Normality check ]</a:t>
            </a:r>
            <a:endParaRPr lang="ko-KR" altLang="en-US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D7BEF2-A830-445E-8E8E-70B644474D44}"/>
              </a:ext>
            </a:extLst>
          </p:cNvPr>
          <p:cNvGrpSpPr/>
          <p:nvPr/>
        </p:nvGrpSpPr>
        <p:grpSpPr>
          <a:xfrm>
            <a:off x="6675285" y="1771642"/>
            <a:ext cx="4329046" cy="3344780"/>
            <a:chOff x="6073138" y="2263020"/>
            <a:chExt cx="5568841" cy="36305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2F1F38-3675-46B3-AF5E-503E51D4D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273" t="24601" r="27942" b="44479"/>
            <a:stretch/>
          </p:blipFill>
          <p:spPr>
            <a:xfrm>
              <a:off x="6073138" y="2271141"/>
              <a:ext cx="2680509" cy="17405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99276F5-EA40-4DFD-9467-D8CB9141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505" t="24576" r="710" b="43982"/>
            <a:stretch/>
          </p:blipFill>
          <p:spPr>
            <a:xfrm>
              <a:off x="8961471" y="2263020"/>
              <a:ext cx="2680508" cy="176995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0D585A5-11B7-4A62-BAB7-D1AB50E2E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273" t="62128" r="26451" b="7122"/>
            <a:stretch/>
          </p:blipFill>
          <p:spPr>
            <a:xfrm>
              <a:off x="7546611" y="4162593"/>
              <a:ext cx="2829719" cy="1730964"/>
            </a:xfrm>
            <a:prstGeom prst="rect">
              <a:avLst/>
            </a:prstGeom>
          </p:spPr>
        </p:pic>
      </p:grp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1BDFCC1-900C-49E7-B41F-7F6682355F9A}"/>
              </a:ext>
            </a:extLst>
          </p:cNvPr>
          <p:cNvSpPr txBox="1">
            <a:spLocks/>
          </p:cNvSpPr>
          <p:nvPr/>
        </p:nvSpPr>
        <p:spPr>
          <a:xfrm>
            <a:off x="2503188" y="5593378"/>
            <a:ext cx="6323752" cy="918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P-values : less than 0.05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Reject H0 : data sets satisfy normality</a:t>
            </a:r>
            <a:b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Select H1 : data sets are not satisfying normality.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8DA5E432-BB03-4B66-8E84-1BB4F0ACE8EC}"/>
              </a:ext>
            </a:extLst>
          </p:cNvPr>
          <p:cNvSpPr txBox="1">
            <a:spLocks/>
          </p:cNvSpPr>
          <p:nvPr/>
        </p:nvSpPr>
        <p:spPr>
          <a:xfrm>
            <a:off x="7042950" y="1310738"/>
            <a:ext cx="3378407" cy="438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Histogram of clusters ]</a:t>
            </a:r>
            <a:endParaRPr lang="ko-KR" altLang="en-US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751C62C-A73C-436B-BBA2-C3DA463D707A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Check prerequisite of ANOVA 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FEE74156-090B-441F-87D2-63F157A4B7F2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0C8CC55-F3BF-44EC-98C3-2E1EA6785E4F}"/>
              </a:ext>
            </a:extLst>
          </p:cNvPr>
          <p:cNvGrpSpPr/>
          <p:nvPr/>
        </p:nvGrpSpPr>
        <p:grpSpPr>
          <a:xfrm>
            <a:off x="3960706" y="5070158"/>
            <a:ext cx="3531460" cy="523220"/>
            <a:chOff x="3909864" y="5043553"/>
            <a:chExt cx="3531460" cy="52322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183A666-A1FC-47F4-9EF8-48B8C4ABE67C}"/>
                </a:ext>
              </a:extLst>
            </p:cNvPr>
            <p:cNvCxnSpPr>
              <a:cxnSpLocks/>
            </p:cNvCxnSpPr>
            <p:nvPr/>
          </p:nvCxnSpPr>
          <p:spPr>
            <a:xfrm>
              <a:off x="3909864" y="5305163"/>
              <a:ext cx="35314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36DB4A7-8B15-45A9-B6EC-9337057941E3}"/>
                </a:ext>
              </a:extLst>
            </p:cNvPr>
            <p:cNvCxnSpPr>
              <a:cxnSpLocks/>
            </p:cNvCxnSpPr>
            <p:nvPr/>
          </p:nvCxnSpPr>
          <p:spPr>
            <a:xfrm>
              <a:off x="3909864" y="5394501"/>
              <a:ext cx="35314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DB38D5-F04D-4712-B0EA-A72836C86C32}"/>
                </a:ext>
              </a:extLst>
            </p:cNvPr>
            <p:cNvSpPr/>
            <p:nvPr/>
          </p:nvSpPr>
          <p:spPr>
            <a:xfrm>
              <a:off x="4746974" y="5043553"/>
              <a:ext cx="164660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sz="2800" b="1" dirty="0">
                  <a:solidFill>
                    <a:schemeClr val="accent2">
                      <a:lumMod val="50000"/>
                    </a:schemeClr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[ Results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92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6DC85E-9DBC-4ABC-950C-AC6AC0827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" t="81455" r="63454" b="10705"/>
          <a:stretch/>
        </p:blipFill>
        <p:spPr>
          <a:xfrm>
            <a:off x="753368" y="1974072"/>
            <a:ext cx="5629667" cy="67465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AC10AA9-BE6D-49F6-AAB5-CA1ED32780B7}"/>
              </a:ext>
            </a:extLst>
          </p:cNvPr>
          <p:cNvGrpSpPr/>
          <p:nvPr/>
        </p:nvGrpSpPr>
        <p:grpSpPr>
          <a:xfrm>
            <a:off x="651641" y="3365187"/>
            <a:ext cx="5759551" cy="2940902"/>
            <a:chOff x="195783" y="3397913"/>
            <a:chExt cx="6215409" cy="29081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4E03D5-E902-47AC-B6D6-A9DB8A74E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7" t="75970" r="53375" b="12003"/>
            <a:stretch/>
          </p:blipFill>
          <p:spPr>
            <a:xfrm>
              <a:off x="195784" y="3397913"/>
              <a:ext cx="6215408" cy="91481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F42401-DB04-4450-8646-AE74530D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6" t="76759" r="52946" b="11213"/>
            <a:stretch/>
          </p:blipFill>
          <p:spPr>
            <a:xfrm>
              <a:off x="195784" y="4423974"/>
              <a:ext cx="6215408" cy="91481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D349D3-4EE8-4CA8-91C2-47A47A4DD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86" t="71515" r="52946" b="17093"/>
            <a:stretch/>
          </p:blipFill>
          <p:spPr>
            <a:xfrm>
              <a:off x="195783" y="5439644"/>
              <a:ext cx="6215407" cy="866445"/>
            </a:xfrm>
            <a:prstGeom prst="rect">
              <a:avLst/>
            </a:prstGeom>
          </p:spPr>
        </p:pic>
      </p:grp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356A1C0A-74B5-42E9-85BE-D2609CD0B648}"/>
              </a:ext>
            </a:extLst>
          </p:cNvPr>
          <p:cNvSpPr txBox="1">
            <a:spLocks/>
          </p:cNvSpPr>
          <p:nvPr/>
        </p:nvSpPr>
        <p:spPr>
          <a:xfrm>
            <a:off x="6766512" y="1570311"/>
            <a:ext cx="5833484" cy="1379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less than 0.05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Reject H0 : there’s no difference between group.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H1 : there’s a difference between group.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3B1B1971-CED4-4812-9E4D-B05EB05505FC}"/>
              </a:ext>
            </a:extLst>
          </p:cNvPr>
          <p:cNvSpPr txBox="1">
            <a:spLocks/>
          </p:cNvSpPr>
          <p:nvPr/>
        </p:nvSpPr>
        <p:spPr>
          <a:xfrm>
            <a:off x="6861105" y="3397913"/>
            <a:ext cx="5833484" cy="91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greater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H0 : There’s no difference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     between cluster 1 and cluster 2 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8E564C6-29B1-4F8C-A7A7-C9166C5056C6}"/>
              </a:ext>
            </a:extLst>
          </p:cNvPr>
          <p:cNvSpPr txBox="1">
            <a:spLocks/>
          </p:cNvSpPr>
          <p:nvPr/>
        </p:nvSpPr>
        <p:spPr>
          <a:xfrm>
            <a:off x="6861105" y="4428736"/>
            <a:ext cx="5833484" cy="91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less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H1 : There’s a difference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     between cluster 1 and cluster 3 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0016E13C-AA98-4990-A58C-F0484AB1E490}"/>
              </a:ext>
            </a:extLst>
          </p:cNvPr>
          <p:cNvSpPr txBox="1">
            <a:spLocks/>
          </p:cNvSpPr>
          <p:nvPr/>
        </p:nvSpPr>
        <p:spPr>
          <a:xfrm>
            <a:off x="6861105" y="5439644"/>
            <a:ext cx="5833484" cy="91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less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H1 : There’s a difference 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	     between cluster 2 and cluster 3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95CD2-99CD-45AB-9E36-4FC85B00BAF0}"/>
              </a:ext>
            </a:extLst>
          </p:cNvPr>
          <p:cNvSpPr txBox="1"/>
          <p:nvPr/>
        </p:nvSpPr>
        <p:spPr>
          <a:xfrm>
            <a:off x="3515293" y="6513030"/>
            <a:ext cx="5161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Used significance level 0.0167 in Wilcoxon test. ( 0.05 / 3 = 0.0167)</a:t>
            </a:r>
            <a:endParaRPr lang="ko-KR" altLang="en-US" sz="1400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E768E74-E974-4EF2-A2C2-3AFFC9833A60}"/>
              </a:ext>
            </a:extLst>
          </p:cNvPr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Kruskal &amp; Wilcoxon test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6EFD5086-07A9-4685-8F7E-43EB34725BC9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DEC63E-84A4-418C-9BFB-6963ACDA6C77}"/>
              </a:ext>
            </a:extLst>
          </p:cNvPr>
          <p:cNvCxnSpPr>
            <a:cxnSpLocks/>
          </p:cNvCxnSpPr>
          <p:nvPr/>
        </p:nvCxnSpPr>
        <p:spPr>
          <a:xfrm>
            <a:off x="6663558" y="1581503"/>
            <a:ext cx="0" cy="13132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7B0358C-D156-4BF9-A61D-DDC27B06FEE7}"/>
              </a:ext>
            </a:extLst>
          </p:cNvPr>
          <p:cNvCxnSpPr>
            <a:cxnSpLocks/>
          </p:cNvCxnSpPr>
          <p:nvPr/>
        </p:nvCxnSpPr>
        <p:spPr>
          <a:xfrm>
            <a:off x="6663558" y="3206168"/>
            <a:ext cx="0" cy="331906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B9E4E9-8BD5-4BE9-9A13-9151456A7E4E}"/>
              </a:ext>
            </a:extLst>
          </p:cNvPr>
          <p:cNvSpPr/>
          <p:nvPr/>
        </p:nvSpPr>
        <p:spPr>
          <a:xfrm>
            <a:off x="515011" y="1713186"/>
            <a:ext cx="6020427" cy="11763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D1B198EA-2FB3-4730-A4D6-F6424C77C130}"/>
              </a:ext>
            </a:extLst>
          </p:cNvPr>
          <p:cNvSpPr txBox="1">
            <a:spLocks/>
          </p:cNvSpPr>
          <p:nvPr/>
        </p:nvSpPr>
        <p:spPr>
          <a:xfrm>
            <a:off x="4371957" y="1424663"/>
            <a:ext cx="2001679" cy="33599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Kruskal test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B74009-B7D1-4A81-B377-4BD488BE0BB2}"/>
              </a:ext>
            </a:extLst>
          </p:cNvPr>
          <p:cNvSpPr/>
          <p:nvPr/>
        </p:nvSpPr>
        <p:spPr>
          <a:xfrm>
            <a:off x="515011" y="3206168"/>
            <a:ext cx="6020417" cy="33016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D4F6B04-83BB-4CEF-BBCA-E23BFD7625DC}"/>
              </a:ext>
            </a:extLst>
          </p:cNvPr>
          <p:cNvSpPr txBox="1">
            <a:spLocks/>
          </p:cNvSpPr>
          <p:nvPr/>
        </p:nvSpPr>
        <p:spPr>
          <a:xfrm>
            <a:off x="4390714" y="2957793"/>
            <a:ext cx="1964167" cy="40739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Wilcoxon test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29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0EBA44-CC3C-4F15-9F7B-77545D589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" t="79848" r="74942" b="8788"/>
          <a:stretch/>
        </p:blipFill>
        <p:spPr>
          <a:xfrm>
            <a:off x="1130869" y="1892548"/>
            <a:ext cx="4530210" cy="1200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88CBAE-78A4-43CA-A23D-8DC86983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" t="73909" r="72642" b="8059"/>
          <a:stretch/>
        </p:blipFill>
        <p:spPr>
          <a:xfrm>
            <a:off x="1173590" y="3827094"/>
            <a:ext cx="4407538" cy="1678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563005-0531-43A4-B55A-15CA97CF8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" t="74665" r="59375" b="9003"/>
          <a:stretch/>
        </p:blipFill>
        <p:spPr>
          <a:xfrm>
            <a:off x="6047443" y="2416139"/>
            <a:ext cx="5429854" cy="2501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882C8-5058-4E1E-B19F-84203FF07CFC}"/>
              </a:ext>
            </a:extLst>
          </p:cNvPr>
          <p:cNvSpPr txBox="1"/>
          <p:nvPr/>
        </p:nvSpPr>
        <p:spPr>
          <a:xfrm>
            <a:off x="1311073" y="5606082"/>
            <a:ext cx="9569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Cluster 3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</a:t>
            </a:r>
            <a:r>
              <a:rPr lang="en-US" altLang="ko-KR" dirty="0" err="1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piad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most to consume coffee. </a:t>
            </a:r>
          </a:p>
          <a:p>
            <a:pPr algn="ctr"/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dig into the cluster 3 according to the difference of affordable coffee price.</a:t>
            </a:r>
          </a:p>
          <a:p>
            <a:pPr algn="ctr"/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thought that there is notifying difference. So, we tried </a:t>
            </a:r>
            <a:r>
              <a:rPr lang="en-US" altLang="ko-KR" sz="2000" b="1" dirty="0">
                <a:highlight>
                  <a:srgbClr val="FAC498"/>
                </a:highlight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Wilcoxon test</a:t>
            </a:r>
            <a:r>
              <a:rPr lang="en-US" altLang="ko-KR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again.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2CD069-29E7-4CF0-9DAD-B3359C16338E}"/>
              </a:ext>
            </a:extLst>
          </p:cNvPr>
          <p:cNvSpPr/>
          <p:nvPr/>
        </p:nvSpPr>
        <p:spPr>
          <a:xfrm>
            <a:off x="1055770" y="1509275"/>
            <a:ext cx="4525358" cy="18068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154B19B4-F171-48F5-9BFD-B3DD0A40BCF5}"/>
              </a:ext>
            </a:extLst>
          </p:cNvPr>
          <p:cNvSpPr txBox="1">
            <a:spLocks/>
          </p:cNvSpPr>
          <p:nvPr/>
        </p:nvSpPr>
        <p:spPr>
          <a:xfrm>
            <a:off x="1204657" y="1298620"/>
            <a:ext cx="3052853" cy="4477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Mean of </a:t>
            </a:r>
            <a:r>
              <a:rPr lang="en-US" altLang="ko-KR" sz="2400" b="1" dirty="0" err="1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brandWeight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0C9132-BA1C-4108-A449-AE17466254CA}"/>
              </a:ext>
            </a:extLst>
          </p:cNvPr>
          <p:cNvSpPr/>
          <p:nvPr/>
        </p:nvSpPr>
        <p:spPr>
          <a:xfrm>
            <a:off x="1009292" y="3509730"/>
            <a:ext cx="4525358" cy="20313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72622CD-C9BE-4699-BC5F-824C243F6EAF}"/>
              </a:ext>
            </a:extLst>
          </p:cNvPr>
          <p:cNvSpPr txBox="1">
            <a:spLocks/>
          </p:cNvSpPr>
          <p:nvPr/>
        </p:nvSpPr>
        <p:spPr>
          <a:xfrm>
            <a:off x="1204658" y="3317499"/>
            <a:ext cx="3654242" cy="39741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Mean cost buying coffee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39A88F-A4D0-4A70-A513-CFA7450845D8}"/>
              </a:ext>
            </a:extLst>
          </p:cNvPr>
          <p:cNvSpPr/>
          <p:nvPr/>
        </p:nvSpPr>
        <p:spPr>
          <a:xfrm>
            <a:off x="5903848" y="1527456"/>
            <a:ext cx="5710083" cy="40135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C9DB647-8048-41B6-9B24-CBC3BB2634B1}"/>
              </a:ext>
            </a:extLst>
          </p:cNvPr>
          <p:cNvSpPr txBox="1">
            <a:spLocks/>
          </p:cNvSpPr>
          <p:nvPr/>
        </p:nvSpPr>
        <p:spPr>
          <a:xfrm>
            <a:off x="6099538" y="1251918"/>
            <a:ext cx="3441455" cy="39741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Mean cost buying coffee in cluster 3 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009213D-9F16-4AAF-8C93-427136EA6060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016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841D6C-2677-4A5B-B1FA-5B012DCB8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" t="70909" r="60795" b="11515"/>
          <a:stretch/>
        </p:blipFill>
        <p:spPr>
          <a:xfrm>
            <a:off x="906752" y="1959604"/>
            <a:ext cx="5105929" cy="1313278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142A61-36DE-4E16-9F3D-E9F2E6B95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" t="70909" r="60710" b="10303"/>
          <a:stretch/>
        </p:blipFill>
        <p:spPr>
          <a:xfrm>
            <a:off x="906752" y="5123794"/>
            <a:ext cx="5105927" cy="1403849"/>
          </a:xfrm>
          <a:prstGeom prst="rect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55C05C-0616-4597-9DCC-CC8DE3506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3" t="71364" r="60710" b="11061"/>
          <a:stretch/>
        </p:blipFill>
        <p:spPr>
          <a:xfrm>
            <a:off x="906752" y="3595664"/>
            <a:ext cx="5105929" cy="1313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1D3443B-2490-47E3-AF04-D82202070939}"/>
              </a:ext>
            </a:extLst>
          </p:cNvPr>
          <p:cNvSpPr txBox="1">
            <a:spLocks/>
          </p:cNvSpPr>
          <p:nvPr/>
        </p:nvSpPr>
        <p:spPr>
          <a:xfrm>
            <a:off x="4660077" y="1298368"/>
            <a:ext cx="2694864" cy="304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Wilcoxon test ]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2141FF58-802F-49BA-88E0-49BF333F6B74}"/>
              </a:ext>
            </a:extLst>
          </p:cNvPr>
          <p:cNvSpPr txBox="1">
            <a:spLocks/>
          </p:cNvSpPr>
          <p:nvPr/>
        </p:nvSpPr>
        <p:spPr>
          <a:xfrm>
            <a:off x="6232638" y="1949365"/>
            <a:ext cx="5833484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: </a:t>
            </a:r>
            <a:r>
              <a:rPr lang="en-US" altLang="ko-KR" sz="18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group of affordable cost 1500 &amp; 2500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greater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H0 : there’s no difference between group.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27D34634-D18B-4762-8C8A-3416CFD3BEAC}"/>
              </a:ext>
            </a:extLst>
          </p:cNvPr>
          <p:cNvSpPr txBox="1">
            <a:spLocks/>
          </p:cNvSpPr>
          <p:nvPr/>
        </p:nvSpPr>
        <p:spPr>
          <a:xfrm>
            <a:off x="6257959" y="5223486"/>
            <a:ext cx="5833484" cy="91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: </a:t>
            </a:r>
            <a:r>
              <a:rPr lang="en-US" altLang="ko-KR" sz="18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group of affordable cost 2500 &amp; 3500</a:t>
            </a:r>
            <a:br>
              <a:rPr lang="en-US" altLang="ko-KR" sz="16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less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H1 : There’s a difference between group.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692C95-BF80-469E-90A3-4E1F7E7FC1F5}"/>
              </a:ext>
            </a:extLst>
          </p:cNvPr>
          <p:cNvCxnSpPr>
            <a:cxnSpLocks/>
          </p:cNvCxnSpPr>
          <p:nvPr/>
        </p:nvCxnSpPr>
        <p:spPr>
          <a:xfrm>
            <a:off x="6127530" y="1949365"/>
            <a:ext cx="0" cy="13132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D1C1D17B-C8A4-42BD-8D91-33D8D8719567}"/>
              </a:ext>
            </a:extLst>
          </p:cNvPr>
          <p:cNvSpPr txBox="1">
            <a:spLocks/>
          </p:cNvSpPr>
          <p:nvPr/>
        </p:nvSpPr>
        <p:spPr>
          <a:xfrm>
            <a:off x="6232638" y="3595664"/>
            <a:ext cx="5833484" cy="91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chemeClr val="accent2">
                    <a:lumMod val="50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[ Results ]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: </a:t>
            </a:r>
            <a:r>
              <a:rPr lang="en-US" altLang="ko-KR" sz="1800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group of affordable cost 1500 &amp; 3500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P-values : greater than 0.0167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* Select H0 : There’s no difference between group 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E0FB06-2CF6-4341-ACCF-46505D102385}"/>
              </a:ext>
            </a:extLst>
          </p:cNvPr>
          <p:cNvCxnSpPr>
            <a:cxnSpLocks/>
          </p:cNvCxnSpPr>
          <p:nvPr/>
        </p:nvCxnSpPr>
        <p:spPr>
          <a:xfrm>
            <a:off x="6127530" y="3629150"/>
            <a:ext cx="0" cy="11987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F9A41A-0981-46A4-821A-D797DB77C73F}"/>
              </a:ext>
            </a:extLst>
          </p:cNvPr>
          <p:cNvCxnSpPr>
            <a:cxnSpLocks/>
          </p:cNvCxnSpPr>
          <p:nvPr/>
        </p:nvCxnSpPr>
        <p:spPr>
          <a:xfrm>
            <a:off x="6148551" y="5223486"/>
            <a:ext cx="0" cy="12044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59011169-7301-407F-AD36-2F1E5EEA4E80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06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BF1179B1-6292-481C-AE72-6E705625F66E}"/>
              </a:ext>
            </a:extLst>
          </p:cNvPr>
          <p:cNvSpPr txBox="1">
            <a:spLocks/>
          </p:cNvSpPr>
          <p:nvPr/>
        </p:nvSpPr>
        <p:spPr>
          <a:xfrm>
            <a:off x="2490386" y="186777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CONCLUSION</a:t>
            </a:r>
          </a:p>
          <a:p>
            <a:pPr marL="0" indent="0">
              <a:buNone/>
            </a:pPr>
            <a:r>
              <a:rPr lang="en-US" altLang="ko-KR" sz="2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: characteristics of most profitable group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pic>
        <p:nvPicPr>
          <p:cNvPr id="1026" name="Picture 2" descr="brand loyaltyì ëí ì´ë¯¸ì§ ê²ìê²°ê³¼">
            <a:extLst>
              <a:ext uri="{FF2B5EF4-FFF2-40B4-BE49-F238E27FC236}">
                <a16:creationId xmlns:a16="http://schemas.microsoft.com/office/drawing/2014/main" id="{567B8F2C-97E3-48E5-A2BC-B0AE4591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73" y="2529682"/>
            <a:ext cx="2866890" cy="24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819E59C-43B3-4509-B7C8-96D54066D2B0}"/>
              </a:ext>
            </a:extLst>
          </p:cNvPr>
          <p:cNvSpPr txBox="1">
            <a:spLocks/>
          </p:cNvSpPr>
          <p:nvPr/>
        </p:nvSpPr>
        <p:spPr>
          <a:xfrm>
            <a:off x="6449862" y="1644034"/>
            <a:ext cx="3898966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2) Willing to buy </a:t>
            </a:r>
          </a:p>
          <a:p>
            <a:pPr marL="0" indent="0" algn="ctr">
              <a:buNone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high price coffee</a:t>
            </a:r>
            <a:endParaRPr lang="en-US" altLang="ko-KR" sz="1800" b="1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C798DC4-07E5-4ABE-A551-635B528711AD}"/>
              </a:ext>
            </a:extLst>
          </p:cNvPr>
          <p:cNvSpPr txBox="1">
            <a:spLocks/>
          </p:cNvSpPr>
          <p:nvPr/>
        </p:nvSpPr>
        <p:spPr>
          <a:xfrm>
            <a:off x="1357950" y="1942594"/>
            <a:ext cx="4075136" cy="394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1) High weight on Brand</a:t>
            </a:r>
            <a:endParaRPr lang="en-US" altLang="ko-KR" sz="1800" b="1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pic>
        <p:nvPicPr>
          <p:cNvPr id="1040" name="Picture 16" descr="coffee moneyì ëí ì´ë¯¸ì§ ê²ìê²°ê³¼">
            <a:extLst>
              <a:ext uri="{FF2B5EF4-FFF2-40B4-BE49-F238E27FC236}">
                <a16:creationId xmlns:a16="http://schemas.microsoft.com/office/drawing/2014/main" id="{F01CC9A5-1B72-4F03-BF2E-D9B09E6C3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7" t="6304" r="15252" b="29212"/>
          <a:stretch/>
        </p:blipFill>
        <p:spPr bwMode="auto">
          <a:xfrm>
            <a:off x="6997770" y="2494653"/>
            <a:ext cx="2635328" cy="253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9DE57F2B-5487-44A4-B6B1-D19D1213B62A}"/>
              </a:ext>
            </a:extLst>
          </p:cNvPr>
          <p:cNvSpPr txBox="1">
            <a:spLocks/>
          </p:cNvSpPr>
          <p:nvPr/>
        </p:nvSpPr>
        <p:spPr>
          <a:xfrm>
            <a:off x="6449862" y="5302825"/>
            <a:ext cx="4813883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People who are willing to pay high price, 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make the highest profit.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DA432388-79C1-4DEE-9A8B-15C4708DE59C}"/>
              </a:ext>
            </a:extLst>
          </p:cNvPr>
          <p:cNvSpPr txBox="1">
            <a:spLocks/>
          </p:cNvSpPr>
          <p:nvPr/>
        </p:nvSpPr>
        <p:spPr>
          <a:xfrm>
            <a:off x="1488034" y="5302826"/>
            <a:ext cx="4075136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Brand was one of the important issues buying coffee.</a:t>
            </a:r>
          </a:p>
        </p:txBody>
      </p:sp>
    </p:spTree>
    <p:extLst>
      <p:ext uri="{BB962C8B-B14F-4D97-AF65-F5344CB8AC3E}">
        <p14:creationId xmlns:p14="http://schemas.microsoft.com/office/powerpoint/2010/main" val="400376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0FB82241-DBA2-423E-A408-896A6DDDA56B}"/>
              </a:ext>
            </a:extLst>
          </p:cNvPr>
          <p:cNvSpPr txBox="1">
            <a:spLocks/>
          </p:cNvSpPr>
          <p:nvPr/>
        </p:nvSpPr>
        <p:spPr>
          <a:xfrm>
            <a:off x="1357950" y="1942594"/>
            <a:ext cx="4075136" cy="394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1) Insufficient sample data sets</a:t>
            </a:r>
            <a:endParaRPr lang="en-US" altLang="ko-KR" sz="1800" b="1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E07311B-BF93-4EC7-97D5-EAD4F7A6785C}"/>
              </a:ext>
            </a:extLst>
          </p:cNvPr>
          <p:cNvSpPr txBox="1">
            <a:spLocks/>
          </p:cNvSpPr>
          <p:nvPr/>
        </p:nvSpPr>
        <p:spPr>
          <a:xfrm>
            <a:off x="6449862" y="5119947"/>
            <a:ext cx="4813883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To make a more insights,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need customer purchase data</a:t>
            </a:r>
          </a:p>
        </p:txBody>
      </p:sp>
      <p:pic>
        <p:nvPicPr>
          <p:cNvPr id="1028" name="Picture 4" descr="dataì ëí ì´ë¯¸ì§ ê²ìê²°ê³¼">
            <a:extLst>
              <a:ext uri="{FF2B5EF4-FFF2-40B4-BE49-F238E27FC236}">
                <a16:creationId xmlns:a16="http://schemas.microsoft.com/office/drawing/2014/main" id="{44074679-9A67-4B8C-90AF-68CA87142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81" y="2466677"/>
            <a:ext cx="4149274" cy="23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FC6936C-FAE2-4033-9A1A-DB201B616077}"/>
              </a:ext>
            </a:extLst>
          </p:cNvPr>
          <p:cNvSpPr txBox="1">
            <a:spLocks/>
          </p:cNvSpPr>
          <p:nvPr/>
        </p:nvSpPr>
        <p:spPr>
          <a:xfrm>
            <a:off x="1488034" y="5119948"/>
            <a:ext cx="4075136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To make a robust conclusion, 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We need more data samples.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This sample data size is too small.</a:t>
            </a:r>
          </a:p>
        </p:txBody>
      </p:sp>
      <p:pic>
        <p:nvPicPr>
          <p:cNvPr id="1030" name="Picture 6" descr="customer dataì ëí ì´ë¯¸ì§ ê²ìê²°ê³¼">
            <a:extLst>
              <a:ext uri="{FF2B5EF4-FFF2-40B4-BE49-F238E27FC236}">
                <a16:creationId xmlns:a16="http://schemas.microsoft.com/office/drawing/2014/main" id="{94C86F34-16B6-4353-8767-794FCA34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41"/>
          <a:stretch/>
        </p:blipFill>
        <p:spPr bwMode="auto">
          <a:xfrm>
            <a:off x="6304907" y="2471828"/>
            <a:ext cx="4188876" cy="233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F4CB1EF-5E57-43FC-8840-7E58A2E3956D}"/>
              </a:ext>
            </a:extLst>
          </p:cNvPr>
          <p:cNvSpPr txBox="1">
            <a:spLocks/>
          </p:cNvSpPr>
          <p:nvPr/>
        </p:nvSpPr>
        <p:spPr>
          <a:xfrm>
            <a:off x="6449862" y="1750363"/>
            <a:ext cx="3898966" cy="779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2) Lack of access </a:t>
            </a:r>
            <a:b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</a:br>
            <a:r>
              <a:rPr lang="en-US" altLang="ko-KR" sz="2000" b="1" dirty="0"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to customer purchase data sets</a:t>
            </a:r>
            <a:endParaRPr lang="en-US" altLang="ko-KR" sz="1800" b="1" dirty="0"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4D8D55C2-EC04-4D65-B183-CBA0ACEDD85F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LIMITATION OF PROJECT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99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6296165" y="2706120"/>
            <a:ext cx="5539306" cy="1809743"/>
          </a:xfrm>
        </p:spPr>
        <p:txBody>
          <a:bodyPr/>
          <a:lstStyle/>
          <a:p>
            <a:r>
              <a:rPr lang="en-US" altLang="ko-KR" sz="7200" dirty="0">
                <a:solidFill>
                  <a:srgbClr val="496F74"/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THANK YOU</a:t>
            </a:r>
            <a:endParaRPr lang="ko-KR" altLang="en-US" sz="7200" dirty="0">
              <a:solidFill>
                <a:srgbClr val="496F74"/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1090CA-5A7E-4E82-848F-EFDB1CFC5632}"/>
              </a:ext>
            </a:extLst>
          </p:cNvPr>
          <p:cNvSpPr/>
          <p:nvPr/>
        </p:nvSpPr>
        <p:spPr>
          <a:xfrm>
            <a:off x="6850432" y="1496069"/>
            <a:ext cx="4286492" cy="4358721"/>
          </a:xfrm>
          <a:prstGeom prst="rect">
            <a:avLst/>
          </a:prstGeom>
          <a:solidFill>
            <a:srgbClr val="B6D4EC">
              <a:alpha val="2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2413146" y="238504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PROPOSED BACKGROUND 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6E1537-3A63-4838-B0F9-823FDE7B96CD}"/>
              </a:ext>
            </a:extLst>
          </p:cNvPr>
          <p:cNvGrpSpPr/>
          <p:nvPr/>
        </p:nvGrpSpPr>
        <p:grpSpPr>
          <a:xfrm>
            <a:off x="2013380" y="2252275"/>
            <a:ext cx="3399114" cy="3014694"/>
            <a:chOff x="2253001" y="2442882"/>
            <a:chExt cx="3123689" cy="261706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9A856FC-1411-4636-AAD2-D95DA0D8B514}"/>
                </a:ext>
              </a:extLst>
            </p:cNvPr>
            <p:cNvGrpSpPr/>
            <p:nvPr/>
          </p:nvGrpSpPr>
          <p:grpSpPr>
            <a:xfrm>
              <a:off x="2782092" y="2442882"/>
              <a:ext cx="2594598" cy="2401152"/>
              <a:chOff x="2690707" y="2570335"/>
              <a:chExt cx="2343747" cy="231916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14C3E63-2D19-43B3-91D6-53CF2A240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7946" y="2572991"/>
                <a:ext cx="2316508" cy="231650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6E445D6-2D8B-4C58-BCEE-5F56A98B3645}"/>
                  </a:ext>
                </a:extLst>
              </p:cNvPr>
              <p:cNvSpPr/>
              <p:nvPr/>
            </p:nvSpPr>
            <p:spPr>
              <a:xfrm>
                <a:off x="2690707" y="2570335"/>
                <a:ext cx="630621" cy="537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479516-45EE-4135-9B70-6F06573F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001" y="3644833"/>
              <a:ext cx="1415109" cy="141510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3D8CA1-8A03-407D-BF06-374EFB9814E6}"/>
              </a:ext>
            </a:extLst>
          </p:cNvPr>
          <p:cNvSpPr/>
          <p:nvPr/>
        </p:nvSpPr>
        <p:spPr>
          <a:xfrm>
            <a:off x="6936189" y="1514541"/>
            <a:ext cx="395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E84D3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The behavior of coffee consumption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BFB0C0-A7DD-49B6-9E72-8F9E0229F843}"/>
              </a:ext>
            </a:extLst>
          </p:cNvPr>
          <p:cNvSpPr/>
          <p:nvPr/>
        </p:nvSpPr>
        <p:spPr>
          <a:xfrm>
            <a:off x="7279520" y="2589900"/>
            <a:ext cx="3266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the lifestyle of 20 generations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E12AD0-444B-496D-A5FA-6CBA413DA172}"/>
              </a:ext>
            </a:extLst>
          </p:cNvPr>
          <p:cNvSpPr/>
          <p:nvPr/>
        </p:nvSpPr>
        <p:spPr>
          <a:xfrm>
            <a:off x="1832497" y="5405093"/>
            <a:ext cx="4544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 steady increase in Coffee consumption</a:t>
            </a:r>
            <a:endParaRPr lang="ko-KR" alt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5BBB95-50A5-4A9D-A102-78B8218A3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84" y="3193858"/>
            <a:ext cx="2531536" cy="253153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AE7BA78-0663-4240-ABD4-9A4EC925921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8912852" y="1914651"/>
            <a:ext cx="0" cy="67524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DA24DB5-EAE6-4FB5-BCF2-6D1CC1A48060}"/>
              </a:ext>
            </a:extLst>
          </p:cNvPr>
          <p:cNvSpPr/>
          <p:nvPr/>
        </p:nvSpPr>
        <p:spPr>
          <a:xfrm rot="16200000">
            <a:off x="4246061" y="3268890"/>
            <a:ext cx="4377193" cy="831550"/>
          </a:xfrm>
          <a:prstGeom prst="triangle">
            <a:avLst/>
          </a:prstGeom>
          <a:solidFill>
            <a:srgbClr val="B6D4EC">
              <a:alpha val="2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37835" y="20354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QUESTIONNAIRE CONFIGURATION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AutoShape 2" descr="Healthy free icon">
            <a:extLst>
              <a:ext uri="{FF2B5EF4-FFF2-40B4-BE49-F238E27FC236}">
                <a16:creationId xmlns:a16="http://schemas.microsoft.com/office/drawing/2014/main" id="{405490CE-D6E0-4988-8A76-C16738BC9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33461" cy="41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3E29F4-6E02-47D7-A3BA-0C4CABBC1583}"/>
              </a:ext>
            </a:extLst>
          </p:cNvPr>
          <p:cNvGrpSpPr/>
          <p:nvPr/>
        </p:nvGrpSpPr>
        <p:grpSpPr>
          <a:xfrm>
            <a:off x="749606" y="3519214"/>
            <a:ext cx="3400290" cy="2172316"/>
            <a:chOff x="766572" y="3717819"/>
            <a:chExt cx="3400290" cy="21723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B812D9-ACA6-4667-94BB-F6B9753CD1E6}"/>
                </a:ext>
              </a:extLst>
            </p:cNvPr>
            <p:cNvSpPr/>
            <p:nvPr/>
          </p:nvSpPr>
          <p:spPr>
            <a:xfrm>
              <a:off x="766572" y="3717819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 habit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5EA468-CAAE-4311-9033-F376130F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549" y="4405799"/>
              <a:ext cx="1484336" cy="14843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50B188-356C-4C5A-B06B-AA5277261A27}"/>
              </a:ext>
            </a:extLst>
          </p:cNvPr>
          <p:cNvGrpSpPr/>
          <p:nvPr/>
        </p:nvGrpSpPr>
        <p:grpSpPr>
          <a:xfrm>
            <a:off x="4531171" y="3519214"/>
            <a:ext cx="3479158" cy="2181128"/>
            <a:chOff x="4475402" y="3723888"/>
            <a:chExt cx="3479158" cy="21811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90EBF2-0228-4885-B7D6-C1B282822162}"/>
                </a:ext>
              </a:extLst>
            </p:cNvPr>
            <p:cNvSpPr/>
            <p:nvPr/>
          </p:nvSpPr>
          <p:spPr>
            <a:xfrm>
              <a:off x="4475402" y="3723888"/>
              <a:ext cx="3479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Lifestyle of 20 generations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421B07-C058-41E0-8031-528EE18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372" y="4405799"/>
              <a:ext cx="1499217" cy="149921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6DF309-764D-4B14-B335-A1E6D0B54EDA}"/>
              </a:ext>
            </a:extLst>
          </p:cNvPr>
          <p:cNvGrpSpPr/>
          <p:nvPr/>
        </p:nvGrpSpPr>
        <p:grpSpPr>
          <a:xfrm>
            <a:off x="1471633" y="1406711"/>
            <a:ext cx="10322064" cy="1090803"/>
            <a:chOff x="1471633" y="1244701"/>
            <a:chExt cx="10322064" cy="10908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6E776E-E30A-4C51-8E38-B2B532E5AE52}"/>
                </a:ext>
              </a:extLst>
            </p:cNvPr>
            <p:cNvSpPr/>
            <p:nvPr/>
          </p:nvSpPr>
          <p:spPr>
            <a:xfrm>
              <a:off x="1471633" y="1658396"/>
              <a:ext cx="10322064" cy="6771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endParaRPr lang="en-US" altLang="ko-KR" sz="1400" dirty="0">
                <a:solidFill>
                  <a:srgbClr val="E84D3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srgbClr val="E84D3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behavior of coffee consumption </a:t>
              </a:r>
              <a:r>
                <a:rPr lang="en-US" altLang="ko-KR" sz="2400" dirty="0"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according to </a:t>
              </a:r>
              <a:r>
                <a:rPr lang="en-US" altLang="ko-KR" sz="2400" dirty="0">
                  <a:solidFill>
                    <a:srgbClr val="496F7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lifestyle of 20 generations</a:t>
              </a:r>
              <a:endParaRPr lang="ko-KR" altLang="en-US" sz="40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094383-A7BE-497B-853F-85D3AE918361}"/>
                </a:ext>
              </a:extLst>
            </p:cNvPr>
            <p:cNvSpPr txBox="1"/>
            <p:nvPr/>
          </p:nvSpPr>
          <p:spPr>
            <a:xfrm>
              <a:off x="5101227" y="1244701"/>
              <a:ext cx="2595967" cy="584775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Questionnaire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C51D6-F5A3-4B7C-8633-7012112482C0}"/>
              </a:ext>
            </a:extLst>
          </p:cNvPr>
          <p:cNvGrpSpPr/>
          <p:nvPr/>
        </p:nvGrpSpPr>
        <p:grpSpPr>
          <a:xfrm>
            <a:off x="8240105" y="3519214"/>
            <a:ext cx="3729547" cy="2057325"/>
            <a:chOff x="8275165" y="3725107"/>
            <a:chExt cx="3729547" cy="20573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DE9962-00E0-4372-A715-1C67BB73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198" y="4421899"/>
              <a:ext cx="1337931" cy="133793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5709097-C33D-4B5A-B0DC-81C0300FEE55}"/>
                </a:ext>
              </a:extLst>
            </p:cNvPr>
            <p:cNvGrpSpPr/>
            <p:nvPr/>
          </p:nvGrpSpPr>
          <p:grpSpPr>
            <a:xfrm>
              <a:off x="8275165" y="3725107"/>
              <a:ext cx="3729547" cy="2057325"/>
              <a:chOff x="8275165" y="3725107"/>
              <a:chExt cx="3729547" cy="205732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2AD326-CAD6-4233-81D4-CD2AE5098EF3}"/>
                  </a:ext>
                </a:extLst>
              </p:cNvPr>
              <p:cNvSpPr/>
              <p:nvPr/>
            </p:nvSpPr>
            <p:spPr>
              <a:xfrm>
                <a:off x="8275165" y="3725107"/>
                <a:ext cx="3729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Demographic characteristics</a:t>
                </a:r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753407B-F5F6-444D-8FCC-CA959DB3B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836" y="4421233"/>
                <a:ext cx="1329944" cy="13611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696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37835" y="20354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QUESTIONNAIRE CONFIGURATION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AutoShape 2" descr="Healthy free icon">
            <a:extLst>
              <a:ext uri="{FF2B5EF4-FFF2-40B4-BE49-F238E27FC236}">
                <a16:creationId xmlns:a16="http://schemas.microsoft.com/office/drawing/2014/main" id="{405490CE-D6E0-4988-8A76-C16738BC9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33461" cy="41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3E29F4-6E02-47D7-A3BA-0C4CABBC1583}"/>
              </a:ext>
            </a:extLst>
          </p:cNvPr>
          <p:cNvGrpSpPr/>
          <p:nvPr/>
        </p:nvGrpSpPr>
        <p:grpSpPr>
          <a:xfrm>
            <a:off x="749606" y="3519214"/>
            <a:ext cx="3400290" cy="2172316"/>
            <a:chOff x="766572" y="3717819"/>
            <a:chExt cx="3400290" cy="21723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B812D9-ACA6-4667-94BB-F6B9753CD1E6}"/>
                </a:ext>
              </a:extLst>
            </p:cNvPr>
            <p:cNvSpPr/>
            <p:nvPr/>
          </p:nvSpPr>
          <p:spPr>
            <a:xfrm>
              <a:off x="766572" y="3717819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 habit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5EA468-CAAE-4311-9033-F376130F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549" y="4405799"/>
              <a:ext cx="1484336" cy="14843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50B188-356C-4C5A-B06B-AA5277261A27}"/>
              </a:ext>
            </a:extLst>
          </p:cNvPr>
          <p:cNvGrpSpPr/>
          <p:nvPr/>
        </p:nvGrpSpPr>
        <p:grpSpPr>
          <a:xfrm>
            <a:off x="4531171" y="3519214"/>
            <a:ext cx="3479158" cy="2181128"/>
            <a:chOff x="4475402" y="3723888"/>
            <a:chExt cx="3479158" cy="21811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90EBF2-0228-4885-B7D6-C1B282822162}"/>
                </a:ext>
              </a:extLst>
            </p:cNvPr>
            <p:cNvSpPr/>
            <p:nvPr/>
          </p:nvSpPr>
          <p:spPr>
            <a:xfrm>
              <a:off x="4475402" y="3723888"/>
              <a:ext cx="3479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Lifestyle of 20 generations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421B07-C058-41E0-8031-528EE18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372" y="4405799"/>
              <a:ext cx="1499217" cy="149921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6DF309-764D-4B14-B335-A1E6D0B54EDA}"/>
              </a:ext>
            </a:extLst>
          </p:cNvPr>
          <p:cNvGrpSpPr/>
          <p:nvPr/>
        </p:nvGrpSpPr>
        <p:grpSpPr>
          <a:xfrm>
            <a:off x="1471633" y="1520320"/>
            <a:ext cx="10322064" cy="977194"/>
            <a:chOff x="1471633" y="1358310"/>
            <a:chExt cx="10322064" cy="977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6E776E-E30A-4C51-8E38-B2B532E5AE52}"/>
                </a:ext>
              </a:extLst>
            </p:cNvPr>
            <p:cNvSpPr/>
            <p:nvPr/>
          </p:nvSpPr>
          <p:spPr>
            <a:xfrm>
              <a:off x="1471633" y="1658396"/>
              <a:ext cx="10322064" cy="6771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endParaRPr lang="en-US" altLang="ko-KR" sz="1400" dirty="0">
                <a:solidFill>
                  <a:srgbClr val="E84D3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srgbClr val="E84D3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behavior of coffee consumption </a:t>
              </a:r>
              <a:r>
                <a:rPr lang="en-US" altLang="ko-KR" sz="2400" dirty="0"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according to </a:t>
              </a:r>
              <a:r>
                <a:rPr lang="en-US" altLang="ko-KR" sz="2400" dirty="0">
                  <a:solidFill>
                    <a:srgbClr val="496F7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lifestyle of 20 generations</a:t>
              </a:r>
              <a:endParaRPr lang="ko-KR" altLang="en-US" sz="40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094383-A7BE-497B-853F-85D3AE918361}"/>
                </a:ext>
              </a:extLst>
            </p:cNvPr>
            <p:cNvSpPr txBox="1"/>
            <p:nvPr/>
          </p:nvSpPr>
          <p:spPr>
            <a:xfrm>
              <a:off x="5069696" y="1358310"/>
              <a:ext cx="229056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Questionnaire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C51D6-F5A3-4B7C-8633-7012112482C0}"/>
              </a:ext>
            </a:extLst>
          </p:cNvPr>
          <p:cNvGrpSpPr/>
          <p:nvPr/>
        </p:nvGrpSpPr>
        <p:grpSpPr>
          <a:xfrm>
            <a:off x="8240105" y="3519214"/>
            <a:ext cx="3729547" cy="2057325"/>
            <a:chOff x="8275165" y="3725107"/>
            <a:chExt cx="3729547" cy="20573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DE9962-00E0-4372-A715-1C67BB73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198" y="4421899"/>
              <a:ext cx="1337931" cy="133793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5709097-C33D-4B5A-B0DC-81C0300FEE55}"/>
                </a:ext>
              </a:extLst>
            </p:cNvPr>
            <p:cNvGrpSpPr/>
            <p:nvPr/>
          </p:nvGrpSpPr>
          <p:grpSpPr>
            <a:xfrm>
              <a:off x="8275165" y="3725107"/>
              <a:ext cx="3729547" cy="2057325"/>
              <a:chOff x="8275165" y="3725107"/>
              <a:chExt cx="3729547" cy="205732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2AD326-CAD6-4233-81D4-CD2AE5098EF3}"/>
                  </a:ext>
                </a:extLst>
              </p:cNvPr>
              <p:cNvSpPr/>
              <p:nvPr/>
            </p:nvSpPr>
            <p:spPr>
              <a:xfrm>
                <a:off x="8275165" y="3725107"/>
                <a:ext cx="3729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Demographic characteristics</a:t>
                </a:r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753407B-F5F6-444D-8FCC-CA959DB3B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836" y="4421233"/>
                <a:ext cx="1329944" cy="1361199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A54A9A-8DCA-43FF-B833-CF873299D78D}"/>
              </a:ext>
            </a:extLst>
          </p:cNvPr>
          <p:cNvGrpSpPr/>
          <p:nvPr/>
        </p:nvGrpSpPr>
        <p:grpSpPr>
          <a:xfrm>
            <a:off x="-4806" y="879897"/>
            <a:ext cx="12192002" cy="5638800"/>
            <a:chOff x="-4806" y="879897"/>
            <a:chExt cx="12192002" cy="56388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A50AD11-A4EE-44AE-A0AD-4A2537C95D8D}"/>
                </a:ext>
              </a:extLst>
            </p:cNvPr>
            <p:cNvGrpSpPr/>
            <p:nvPr/>
          </p:nvGrpSpPr>
          <p:grpSpPr>
            <a:xfrm>
              <a:off x="-4804" y="879897"/>
              <a:ext cx="12192000" cy="5638800"/>
              <a:chOff x="-4804" y="879897"/>
              <a:chExt cx="12192000" cy="56388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CCF772B-1E5A-4345-87B3-B8C4758016D1}"/>
                  </a:ext>
                </a:extLst>
              </p:cNvPr>
              <p:cNvSpPr/>
              <p:nvPr/>
            </p:nvSpPr>
            <p:spPr>
              <a:xfrm>
                <a:off x="-4804" y="879897"/>
                <a:ext cx="12192000" cy="5638800"/>
              </a:xfrm>
              <a:prstGeom prst="rect">
                <a:avLst/>
              </a:prstGeom>
              <a:solidFill>
                <a:srgbClr val="000000">
                  <a:alpha val="9215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How many times do you buy coffee per week?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What time do you usually buy coffee?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What is the purpose when u buy coffee?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what is the reasonable price of americano that you think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what is the important factor when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 you choose a café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what do u demand when you buy coffee?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B88E739-C688-41DB-8DA6-7D7559B5BDE6}"/>
                  </a:ext>
                </a:extLst>
              </p:cNvPr>
              <p:cNvSpPr/>
              <p:nvPr/>
            </p:nvSpPr>
            <p:spPr>
              <a:xfrm>
                <a:off x="743171" y="1401255"/>
                <a:ext cx="48974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F2A29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&lt;Coffee consumption habit&gt;</a:t>
                </a: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2536E72-7AD5-460D-88A6-1ADE482E2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5057" t="32727" r="61016" b="26515"/>
              <a:stretch/>
            </p:blipFill>
            <p:spPr>
              <a:xfrm>
                <a:off x="541740" y="2212345"/>
                <a:ext cx="2341757" cy="385492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A962F47-1E61-4245-B4F1-079DAFECFD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5825" t="34234" r="58604" b="25177"/>
              <a:stretch/>
            </p:blipFill>
            <p:spPr>
              <a:xfrm>
                <a:off x="3073417" y="2212345"/>
                <a:ext cx="2581939" cy="3854924"/>
              </a:xfrm>
              <a:prstGeom prst="rect">
                <a:avLst/>
              </a:prstGeom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7C5AF1C-6A0D-46D8-AC66-23549004A67A}"/>
                  </a:ext>
                </a:extLst>
              </p:cNvPr>
              <p:cNvSpPr/>
              <p:nvPr/>
            </p:nvSpPr>
            <p:spPr>
              <a:xfrm>
                <a:off x="5943599" y="2212345"/>
                <a:ext cx="5937064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1) How many times do you buy coffee per week?</a:t>
                </a:r>
              </a:p>
              <a:p>
                <a:endPara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2) What time do you usually buy coffee?</a:t>
                </a:r>
              </a:p>
              <a:p>
                <a:endPara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3) Why do you buy coffee?</a:t>
                </a:r>
              </a:p>
              <a:p>
                <a:endPara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4) what is the reasonable price of Americano you think?</a:t>
                </a: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 </a:t>
                </a: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5) what is the important factor when you</a:t>
                </a: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    choose a café?</a:t>
                </a:r>
              </a:p>
              <a:p>
                <a:endPara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endParaRPr>
              </a:p>
              <a:p>
                <a:r>
                  <a:rPr lang="en-US" altLang="ko-KR" sz="2000" dirty="0">
                    <a:solidFill>
                      <a:srgbClr val="EEE6CC"/>
                    </a:solidFill>
                    <a:latin typeface="서울한강 장체L" panose="02020603020101020101" pitchFamily="18" charset="-127"/>
                    <a:ea typeface="서울한강 장체L" panose="02020603020101020101" pitchFamily="18" charset="-127"/>
                  </a:rPr>
                  <a:t>6) what do u demand when you buy coffee?</a:t>
                </a:r>
              </a:p>
            </p:txBody>
          </p:sp>
        </p:grp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E79BA7DD-BB35-4F65-81FF-55160BB74630}"/>
                </a:ext>
              </a:extLst>
            </p:cNvPr>
            <p:cNvSpPr/>
            <p:nvPr/>
          </p:nvSpPr>
          <p:spPr>
            <a:xfrm rot="5400000">
              <a:off x="108107" y="766984"/>
              <a:ext cx="1163645" cy="1389472"/>
            </a:xfrm>
            <a:prstGeom prst="rtTriangle">
              <a:avLst/>
            </a:prstGeom>
            <a:solidFill>
              <a:srgbClr val="EC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62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37835" y="20354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QUESTIONNAIRE CONFIGURATION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AutoShape 2" descr="Healthy free icon">
            <a:extLst>
              <a:ext uri="{FF2B5EF4-FFF2-40B4-BE49-F238E27FC236}">
                <a16:creationId xmlns:a16="http://schemas.microsoft.com/office/drawing/2014/main" id="{405490CE-D6E0-4988-8A76-C16738BC9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33461" cy="41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3E29F4-6E02-47D7-A3BA-0C4CABBC1583}"/>
              </a:ext>
            </a:extLst>
          </p:cNvPr>
          <p:cNvGrpSpPr/>
          <p:nvPr/>
        </p:nvGrpSpPr>
        <p:grpSpPr>
          <a:xfrm>
            <a:off x="749606" y="3519214"/>
            <a:ext cx="3400290" cy="2172316"/>
            <a:chOff x="766572" y="3717819"/>
            <a:chExt cx="3400290" cy="21723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B812D9-ACA6-4667-94BB-F6B9753CD1E6}"/>
                </a:ext>
              </a:extLst>
            </p:cNvPr>
            <p:cNvSpPr/>
            <p:nvPr/>
          </p:nvSpPr>
          <p:spPr>
            <a:xfrm>
              <a:off x="766572" y="3717819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 habit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5EA468-CAAE-4311-9033-F376130F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549" y="4405799"/>
              <a:ext cx="1484336" cy="14843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50B188-356C-4C5A-B06B-AA5277261A27}"/>
              </a:ext>
            </a:extLst>
          </p:cNvPr>
          <p:cNvGrpSpPr/>
          <p:nvPr/>
        </p:nvGrpSpPr>
        <p:grpSpPr>
          <a:xfrm>
            <a:off x="4531171" y="3519214"/>
            <a:ext cx="3479158" cy="2181128"/>
            <a:chOff x="4475402" y="3723888"/>
            <a:chExt cx="3479158" cy="21811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90EBF2-0228-4885-B7D6-C1B282822162}"/>
                </a:ext>
              </a:extLst>
            </p:cNvPr>
            <p:cNvSpPr/>
            <p:nvPr/>
          </p:nvSpPr>
          <p:spPr>
            <a:xfrm>
              <a:off x="4475402" y="3723888"/>
              <a:ext cx="3479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Lifestyle of 20 generations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421B07-C058-41E0-8031-528EE18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372" y="4405799"/>
              <a:ext cx="1499217" cy="149921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6DF309-764D-4B14-B335-A1E6D0B54EDA}"/>
              </a:ext>
            </a:extLst>
          </p:cNvPr>
          <p:cNvGrpSpPr/>
          <p:nvPr/>
        </p:nvGrpSpPr>
        <p:grpSpPr>
          <a:xfrm>
            <a:off x="1471633" y="1520320"/>
            <a:ext cx="10322064" cy="977194"/>
            <a:chOff x="1471633" y="1358310"/>
            <a:chExt cx="10322064" cy="977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6E776E-E30A-4C51-8E38-B2B532E5AE52}"/>
                </a:ext>
              </a:extLst>
            </p:cNvPr>
            <p:cNvSpPr/>
            <p:nvPr/>
          </p:nvSpPr>
          <p:spPr>
            <a:xfrm>
              <a:off x="1471633" y="1658396"/>
              <a:ext cx="10322064" cy="6771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endParaRPr lang="en-US" altLang="ko-KR" sz="1400" dirty="0">
                <a:solidFill>
                  <a:srgbClr val="E84D3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srgbClr val="E84D3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behavior of coffee consumption </a:t>
              </a:r>
              <a:r>
                <a:rPr lang="en-US" altLang="ko-KR" sz="2400" dirty="0"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according to </a:t>
              </a:r>
              <a:r>
                <a:rPr lang="en-US" altLang="ko-KR" sz="2400" dirty="0">
                  <a:solidFill>
                    <a:srgbClr val="496F7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lifestyle of 20 generations</a:t>
              </a:r>
              <a:endParaRPr lang="ko-KR" altLang="en-US" sz="40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094383-A7BE-497B-853F-85D3AE918361}"/>
                </a:ext>
              </a:extLst>
            </p:cNvPr>
            <p:cNvSpPr txBox="1"/>
            <p:nvPr/>
          </p:nvSpPr>
          <p:spPr>
            <a:xfrm>
              <a:off x="5069696" y="1358310"/>
              <a:ext cx="229056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Questionnaire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C51D6-F5A3-4B7C-8633-7012112482C0}"/>
              </a:ext>
            </a:extLst>
          </p:cNvPr>
          <p:cNvGrpSpPr/>
          <p:nvPr/>
        </p:nvGrpSpPr>
        <p:grpSpPr>
          <a:xfrm>
            <a:off x="8240105" y="3519214"/>
            <a:ext cx="3729547" cy="2057325"/>
            <a:chOff x="8275165" y="3725107"/>
            <a:chExt cx="3729547" cy="20573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DE9962-00E0-4372-A715-1C67BB73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198" y="4421899"/>
              <a:ext cx="1337931" cy="133793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5709097-C33D-4B5A-B0DC-81C0300FEE55}"/>
                </a:ext>
              </a:extLst>
            </p:cNvPr>
            <p:cNvGrpSpPr/>
            <p:nvPr/>
          </p:nvGrpSpPr>
          <p:grpSpPr>
            <a:xfrm>
              <a:off x="8275165" y="3725107"/>
              <a:ext cx="3729547" cy="2057325"/>
              <a:chOff x="8275165" y="3725107"/>
              <a:chExt cx="3729547" cy="205732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2AD326-CAD6-4233-81D4-CD2AE5098EF3}"/>
                  </a:ext>
                </a:extLst>
              </p:cNvPr>
              <p:cNvSpPr/>
              <p:nvPr/>
            </p:nvSpPr>
            <p:spPr>
              <a:xfrm>
                <a:off x="8275165" y="3725107"/>
                <a:ext cx="3729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Demographic characteristics</a:t>
                </a:r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753407B-F5F6-444D-8FCC-CA959DB3B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836" y="4421233"/>
                <a:ext cx="1329944" cy="1361199"/>
              </a:xfrm>
              <a:prstGeom prst="rect">
                <a:avLst/>
              </a:prstGeom>
            </p:spPr>
          </p:pic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B4F355-8CE3-4A50-AD0C-CB3F9AF10EF6}"/>
              </a:ext>
            </a:extLst>
          </p:cNvPr>
          <p:cNvGrpSpPr/>
          <p:nvPr/>
        </p:nvGrpSpPr>
        <p:grpSpPr>
          <a:xfrm>
            <a:off x="-4806" y="879897"/>
            <a:ext cx="12192002" cy="5638800"/>
            <a:chOff x="-4806" y="879897"/>
            <a:chExt cx="12192002" cy="56388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C69DC8-77A9-4BD9-95DE-9F2712389D58}"/>
                </a:ext>
              </a:extLst>
            </p:cNvPr>
            <p:cNvSpPr/>
            <p:nvPr/>
          </p:nvSpPr>
          <p:spPr>
            <a:xfrm>
              <a:off x="-4804" y="879897"/>
              <a:ext cx="12192000" cy="5638800"/>
            </a:xfrm>
            <a:prstGeom prst="rect">
              <a:avLst/>
            </a:prstGeom>
            <a:solidFill>
              <a:srgbClr val="000000">
                <a:alpha val="9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rgbClr val="F2A292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75F1FE-2E83-4192-A127-3623D4A12826}"/>
                </a:ext>
              </a:extLst>
            </p:cNvPr>
            <p:cNvSpPr/>
            <p:nvPr/>
          </p:nvSpPr>
          <p:spPr>
            <a:xfrm>
              <a:off x="611949" y="1325524"/>
              <a:ext cx="50068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rgbClr val="F2A29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&lt;Lifestyle of 20 generations&gt;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6A22739-7BF2-4F54-9F26-EE801F8CD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403" t="16212" r="32100" b="24027"/>
            <a:stretch/>
          </p:blipFill>
          <p:spPr>
            <a:xfrm>
              <a:off x="706571" y="2027101"/>
              <a:ext cx="4693486" cy="4098419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06BAA0-181C-48FB-B60A-7094B30AD68C}"/>
                </a:ext>
              </a:extLst>
            </p:cNvPr>
            <p:cNvSpPr/>
            <p:nvPr/>
          </p:nvSpPr>
          <p:spPr>
            <a:xfrm>
              <a:off x="6012331" y="1912481"/>
              <a:ext cx="484558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</a:t>
              </a:r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&gt; Referred to the preceding study</a:t>
              </a:r>
            </a:p>
            <a:p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   and modified them accordingly</a:t>
              </a:r>
            </a:p>
            <a:p>
              <a:endParaRPr lang="en-US" altLang="ko-KR" sz="2400" dirty="0">
                <a:solidFill>
                  <a:srgbClr val="FAC498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ko-KR" altLang="en-US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</a:t>
              </a:r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&gt; conducted focus group interview</a:t>
              </a:r>
            </a:p>
            <a:p>
              <a:endParaRPr lang="en-US" altLang="ko-KR" sz="2400" dirty="0">
                <a:solidFill>
                  <a:srgbClr val="FAC498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&gt; Selected</a:t>
              </a:r>
              <a:r>
                <a:rPr lang="ko-KR" altLang="en-US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</a:t>
              </a:r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six categories of lifestyle</a:t>
              </a:r>
            </a:p>
            <a:p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  that might be related to coffee</a:t>
              </a:r>
            </a:p>
            <a:p>
              <a:r>
                <a:rPr lang="en-US" altLang="ko-KR" sz="24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   consumption habit</a:t>
              </a:r>
              <a:endParaRPr lang="ko-KR" altLang="en-US" sz="2400" dirty="0">
                <a:solidFill>
                  <a:srgbClr val="FAC498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BC5FD79-F3B3-4D84-8764-8604D0BB0445}"/>
                </a:ext>
              </a:extLst>
            </p:cNvPr>
            <p:cNvSpPr/>
            <p:nvPr/>
          </p:nvSpPr>
          <p:spPr>
            <a:xfrm>
              <a:off x="6318326" y="5221702"/>
              <a:ext cx="437312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Taste pursuit 	economic pursuit</a:t>
              </a:r>
            </a:p>
            <a:p>
              <a:r>
                <a:rPr lang="en-US" altLang="ko-KR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Health pursuit 	cultural lifestyle  pursuit </a:t>
              </a:r>
            </a:p>
            <a:p>
              <a:r>
                <a:rPr lang="en-US" altLang="ko-KR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Social  pursuit	fashion  pursuit</a:t>
              </a:r>
            </a:p>
            <a:p>
              <a:endParaRPr lang="en-US" altLang="ko-KR" dirty="0">
                <a:solidFill>
                  <a:srgbClr val="EEE6CC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E0E0CB24-6C07-46FD-847B-88B52C3F0FDA}"/>
                </a:ext>
              </a:extLst>
            </p:cNvPr>
            <p:cNvSpPr/>
            <p:nvPr/>
          </p:nvSpPr>
          <p:spPr>
            <a:xfrm rot="5400000">
              <a:off x="108107" y="766984"/>
              <a:ext cx="1163645" cy="1389472"/>
            </a:xfrm>
            <a:prstGeom prst="rtTriangle">
              <a:avLst/>
            </a:prstGeom>
            <a:solidFill>
              <a:srgbClr val="EC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544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2437835" y="20354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QUESTIONNAIRE CONFIGURATION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AutoShape 2" descr="Healthy free icon">
            <a:extLst>
              <a:ext uri="{FF2B5EF4-FFF2-40B4-BE49-F238E27FC236}">
                <a16:creationId xmlns:a16="http://schemas.microsoft.com/office/drawing/2014/main" id="{405490CE-D6E0-4988-8A76-C16738BC9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4133461" cy="41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3E29F4-6E02-47D7-A3BA-0C4CABBC1583}"/>
              </a:ext>
            </a:extLst>
          </p:cNvPr>
          <p:cNvGrpSpPr/>
          <p:nvPr/>
        </p:nvGrpSpPr>
        <p:grpSpPr>
          <a:xfrm>
            <a:off x="749606" y="3519214"/>
            <a:ext cx="3400290" cy="2172316"/>
            <a:chOff x="766572" y="3717819"/>
            <a:chExt cx="3400290" cy="217231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7B812D9-ACA6-4667-94BB-F6B9753CD1E6}"/>
                </a:ext>
              </a:extLst>
            </p:cNvPr>
            <p:cNvSpPr/>
            <p:nvPr/>
          </p:nvSpPr>
          <p:spPr>
            <a:xfrm>
              <a:off x="766572" y="3717819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 habit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5EA468-CAAE-4311-9033-F376130F6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549" y="4405799"/>
              <a:ext cx="1484336" cy="14843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50B188-356C-4C5A-B06B-AA5277261A27}"/>
              </a:ext>
            </a:extLst>
          </p:cNvPr>
          <p:cNvGrpSpPr/>
          <p:nvPr/>
        </p:nvGrpSpPr>
        <p:grpSpPr>
          <a:xfrm>
            <a:off x="4531171" y="3519214"/>
            <a:ext cx="3479158" cy="2181128"/>
            <a:chOff x="4475402" y="3723888"/>
            <a:chExt cx="3479158" cy="21811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290EBF2-0228-4885-B7D6-C1B282822162}"/>
                </a:ext>
              </a:extLst>
            </p:cNvPr>
            <p:cNvSpPr/>
            <p:nvPr/>
          </p:nvSpPr>
          <p:spPr>
            <a:xfrm>
              <a:off x="4475402" y="3723888"/>
              <a:ext cx="3479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Lifestyle of 20 generations</a:t>
              </a:r>
              <a:endPara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421B07-C058-41E0-8031-528EE189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372" y="4405799"/>
              <a:ext cx="1499217" cy="149921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6DF309-764D-4B14-B335-A1E6D0B54EDA}"/>
              </a:ext>
            </a:extLst>
          </p:cNvPr>
          <p:cNvGrpSpPr/>
          <p:nvPr/>
        </p:nvGrpSpPr>
        <p:grpSpPr>
          <a:xfrm>
            <a:off x="1471633" y="1520320"/>
            <a:ext cx="10322064" cy="977194"/>
            <a:chOff x="1471633" y="1358310"/>
            <a:chExt cx="10322064" cy="977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6E776E-E30A-4C51-8E38-B2B532E5AE52}"/>
                </a:ext>
              </a:extLst>
            </p:cNvPr>
            <p:cNvSpPr/>
            <p:nvPr/>
          </p:nvSpPr>
          <p:spPr>
            <a:xfrm>
              <a:off x="1471633" y="1658396"/>
              <a:ext cx="10322064" cy="67710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>
              <a:spAutoFit/>
            </a:bodyPr>
            <a:lstStyle/>
            <a:p>
              <a:endParaRPr lang="en-US" altLang="ko-KR" sz="1400" dirty="0">
                <a:solidFill>
                  <a:srgbClr val="E84D3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  <a:p>
              <a:r>
                <a:rPr lang="en-US" altLang="ko-KR" sz="2400" dirty="0">
                  <a:solidFill>
                    <a:srgbClr val="E84D3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behavior of coffee consumption </a:t>
              </a:r>
              <a:r>
                <a:rPr lang="en-US" altLang="ko-KR" sz="2400" dirty="0"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according to </a:t>
              </a:r>
              <a:r>
                <a:rPr lang="en-US" altLang="ko-KR" sz="2400" dirty="0">
                  <a:solidFill>
                    <a:srgbClr val="496F74"/>
                  </a:solidFill>
                  <a:latin typeface="서울한강 장체BL" panose="02020603020101020101" pitchFamily="18" charset="-127"/>
                  <a:ea typeface="서울한강 장체BL" panose="02020603020101020101" pitchFamily="18" charset="-127"/>
                </a:rPr>
                <a:t>the lifestyle of 20 generations</a:t>
              </a:r>
              <a:endParaRPr lang="ko-KR" altLang="en-US" sz="4000" dirty="0">
                <a:solidFill>
                  <a:srgbClr val="496F74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8094383-A7BE-497B-853F-85D3AE918361}"/>
                </a:ext>
              </a:extLst>
            </p:cNvPr>
            <p:cNvSpPr txBox="1"/>
            <p:nvPr/>
          </p:nvSpPr>
          <p:spPr>
            <a:xfrm>
              <a:off x="5069696" y="1358310"/>
              <a:ext cx="229056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Questionnaire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C51D6-F5A3-4B7C-8633-7012112482C0}"/>
              </a:ext>
            </a:extLst>
          </p:cNvPr>
          <p:cNvGrpSpPr/>
          <p:nvPr/>
        </p:nvGrpSpPr>
        <p:grpSpPr>
          <a:xfrm>
            <a:off x="8240105" y="3519214"/>
            <a:ext cx="3729547" cy="2057325"/>
            <a:chOff x="8275165" y="3725107"/>
            <a:chExt cx="3729547" cy="205732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DE9962-00E0-4372-A715-1C67BB73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198" y="4421899"/>
              <a:ext cx="1337931" cy="1337931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5709097-C33D-4B5A-B0DC-81C0300FEE55}"/>
                </a:ext>
              </a:extLst>
            </p:cNvPr>
            <p:cNvGrpSpPr/>
            <p:nvPr/>
          </p:nvGrpSpPr>
          <p:grpSpPr>
            <a:xfrm>
              <a:off x="8275165" y="3725107"/>
              <a:ext cx="3729547" cy="2057325"/>
              <a:chOff x="8275165" y="3725107"/>
              <a:chExt cx="3729547" cy="205732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2AD326-CAD6-4233-81D4-CD2AE5098EF3}"/>
                  </a:ext>
                </a:extLst>
              </p:cNvPr>
              <p:cNvSpPr/>
              <p:nvPr/>
            </p:nvSpPr>
            <p:spPr>
              <a:xfrm>
                <a:off x="8275165" y="3725107"/>
                <a:ext cx="3729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Demographic characteristics</a:t>
                </a:r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753407B-F5F6-444D-8FCC-CA959DB3B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836" y="4421233"/>
                <a:ext cx="1329944" cy="1361199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8B6B0E-ED78-432A-B659-6B6A2579A82C}"/>
              </a:ext>
            </a:extLst>
          </p:cNvPr>
          <p:cNvGrpSpPr/>
          <p:nvPr/>
        </p:nvGrpSpPr>
        <p:grpSpPr>
          <a:xfrm>
            <a:off x="-4806" y="879897"/>
            <a:ext cx="12192002" cy="5638800"/>
            <a:chOff x="-4806" y="879897"/>
            <a:chExt cx="12192002" cy="56388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C14109-C9BF-4921-9367-1F6A0CA66D3A}"/>
                </a:ext>
              </a:extLst>
            </p:cNvPr>
            <p:cNvSpPr/>
            <p:nvPr/>
          </p:nvSpPr>
          <p:spPr>
            <a:xfrm>
              <a:off x="-4804" y="879897"/>
              <a:ext cx="12192000" cy="5638800"/>
            </a:xfrm>
            <a:prstGeom prst="rect">
              <a:avLst/>
            </a:prstGeom>
            <a:solidFill>
              <a:srgbClr val="000000">
                <a:alpha val="9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How many times do you buy coffee per week?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What time do you usually buy coffee?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What is the purpose when u buy coffee?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what is the reasonable price of americano that you think 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what is the important factor when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 you choose a café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what do u demand when you buy coffee?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1D3A56-6F84-4859-B06C-45C55624A35A}"/>
                </a:ext>
              </a:extLst>
            </p:cNvPr>
            <p:cNvSpPr/>
            <p:nvPr/>
          </p:nvSpPr>
          <p:spPr>
            <a:xfrm>
              <a:off x="652133" y="1366220"/>
              <a:ext cx="536473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b="1" dirty="0">
                  <a:solidFill>
                    <a:srgbClr val="F2A29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&lt;Demographic characteristics&gt;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0B7B51A-B5FD-4695-A1E2-ADE917075703}"/>
                </a:ext>
              </a:extLst>
            </p:cNvPr>
            <p:cNvSpPr/>
            <p:nvPr/>
          </p:nvSpPr>
          <p:spPr>
            <a:xfrm>
              <a:off x="5999824" y="2614757"/>
              <a:ext cx="5937064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AutoNum type="arabicParenR"/>
              </a:pPr>
              <a:r>
                <a: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Gender		2) Age</a:t>
              </a:r>
            </a:p>
            <a:p>
              <a:pPr marL="457200" indent="-457200">
                <a:buAutoNum type="arabicParenR"/>
              </a:pPr>
              <a:endParaRPr lang="en-US" altLang="ko-KR" sz="2000" dirty="0">
                <a:solidFill>
                  <a:srgbClr val="EEE6CC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3)   Education level	4) Residence</a:t>
              </a:r>
            </a:p>
            <a:p>
              <a:endParaRPr lang="en-US" altLang="ko-KR" sz="2000" dirty="0">
                <a:solidFill>
                  <a:srgbClr val="EEE6CC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5)   Occupation</a:t>
              </a:r>
            </a:p>
            <a:p>
              <a:endParaRPr lang="en-US" altLang="ko-KR" sz="2000" dirty="0">
                <a:solidFill>
                  <a:srgbClr val="EEE6CC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6</a:t>
              </a:r>
              <a:r>
                <a:rPr lang="en-US" altLang="ko-KR" sz="20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)  Monthly average income</a:t>
              </a:r>
            </a:p>
            <a:p>
              <a:endParaRPr lang="en-US" altLang="ko-KR" sz="2000" dirty="0">
                <a:solidFill>
                  <a:srgbClr val="EEE6CC"/>
                </a:solidFill>
                <a:latin typeface="서울한강 장체L" panose="02020603020101020101" pitchFamily="18" charset="-127"/>
                <a:ea typeface="서울한강 장체L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EEE6CC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7)  </a:t>
              </a:r>
              <a:r>
                <a:rPr lang="en-US" altLang="ko-KR" sz="2000" dirty="0">
                  <a:solidFill>
                    <a:srgbClr val="FAC498"/>
                  </a:solidFill>
                  <a:latin typeface="서울한강 장체L" panose="02020603020101020101" pitchFamily="18" charset="-127"/>
                  <a:ea typeface="서울한강 장체L" panose="02020603020101020101" pitchFamily="18" charset="-127"/>
                </a:rPr>
                <a:t>An monthly average expense when u eat outside.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E991AC1-FBB2-41FB-80B1-B53A8D917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807" t="27950" r="44949" b="25909"/>
            <a:stretch/>
          </p:blipFill>
          <p:spPr>
            <a:xfrm>
              <a:off x="1100040" y="2182201"/>
              <a:ext cx="4292241" cy="3941770"/>
            </a:xfrm>
            <a:prstGeom prst="rect">
              <a:avLst/>
            </a:prstGeom>
          </p:spPr>
        </p:pic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8A49397C-E748-4C5E-A846-2790A1BAE4C1}"/>
                </a:ext>
              </a:extLst>
            </p:cNvPr>
            <p:cNvSpPr/>
            <p:nvPr/>
          </p:nvSpPr>
          <p:spPr>
            <a:xfrm rot="5400000">
              <a:off x="108107" y="766984"/>
              <a:ext cx="1163645" cy="1389472"/>
            </a:xfrm>
            <a:prstGeom prst="rtTriangle">
              <a:avLst/>
            </a:prstGeom>
            <a:solidFill>
              <a:srgbClr val="EC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85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0AA01C0-C0D8-486C-80F8-9D49B90ADB2A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6890F1-5C9A-49BA-82D9-09BC3D864091}"/>
              </a:ext>
            </a:extLst>
          </p:cNvPr>
          <p:cNvSpPr/>
          <p:nvPr/>
        </p:nvSpPr>
        <p:spPr>
          <a:xfrm>
            <a:off x="4220122" y="969086"/>
            <a:ext cx="72117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=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read.csv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("C:\\Users\\dgpar\\Desktop\\MarketingResearch\\coffee_data2.csv")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head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colnames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 &lt;- c("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buyingTime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PurposeOfBuying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weightTaste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weightBrand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weightAtmosphere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weightVariety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requirement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"taste1", "taste2", "taste3", "taste4", "taste5", "saving1", "saving2", "saving3", "saving4", "saving5", "health1", "health2", "health3", "health4", "cultural1", "cultural2", "cultural3", "cultural4" ,"sociality1", "sociality2", "sociality3", "sociality4", "sociality5", "trend1", "trend2", "trend3", "trend4", "trend5",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gender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age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educationLevel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livingStyle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occupation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", "income1", "income2", "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eatingOutExpenses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")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head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DFA449-867C-4AB3-B734-ADE77AED23CE}"/>
              </a:ext>
            </a:extLst>
          </p:cNvPr>
          <p:cNvSpPr/>
          <p:nvPr/>
        </p:nvSpPr>
        <p:spPr>
          <a:xfrm>
            <a:off x="1058093" y="1116213"/>
            <a:ext cx="2055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1.read </a:t>
            </a:r>
            <a:r>
              <a:rPr lang="ko-KR" altLang="en-US" sz="2400" b="1" dirty="0" err="1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dataset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CC0A34-BD8F-4730-B00D-1D46356F4104}"/>
              </a:ext>
            </a:extLst>
          </p:cNvPr>
          <p:cNvSpPr/>
          <p:nvPr/>
        </p:nvSpPr>
        <p:spPr>
          <a:xfrm>
            <a:off x="4063136" y="2847439"/>
            <a:ext cx="5098449" cy="4154984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data.frame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data$id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endParaRPr lang="en-US" altLang="ko-KR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# column1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("0번", 0,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("1~3번", 2,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("4~6번", 5,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("7~9번", 8,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("10~12번", 11,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("13번 이상", 14,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as.numeric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head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data$consumePerWeek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consumePerWeek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  <a:endParaRPr lang="en-US" altLang="ko-KR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("2000원 미만", 1500,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("2000원 이상~3000원 미만", 2500,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("3000원 이상~4000원 미만", 3500,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data$rationallePrice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("4000원 이상", 4500,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as.numeric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data$rationalPrice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rationalPrice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1ABAA0C-9DFB-455F-A3E5-915F7DBDA173}"/>
              </a:ext>
            </a:extLst>
          </p:cNvPr>
          <p:cNvSpPr/>
          <p:nvPr/>
        </p:nvSpPr>
        <p:spPr>
          <a:xfrm>
            <a:off x="1051211" y="2847439"/>
            <a:ext cx="2876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2</a:t>
            </a:r>
            <a:r>
              <a:rPr lang="ko-KR" altLang="en-US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.</a:t>
            </a:r>
            <a:r>
              <a:rPr lang="en-US" altLang="ko-KR" sz="2400" b="1" dirty="0">
                <a:solidFill>
                  <a:srgbClr val="EC745B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data preprocessing</a:t>
            </a:r>
            <a:endParaRPr lang="ko-KR" altLang="en-US" sz="2400" b="1" dirty="0">
              <a:solidFill>
                <a:srgbClr val="EC745B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1B93A353-DCE8-41E8-A143-0D10A7423807}"/>
              </a:ext>
            </a:extLst>
          </p:cNvPr>
          <p:cNvSpPr/>
          <p:nvPr/>
        </p:nvSpPr>
        <p:spPr>
          <a:xfrm>
            <a:off x="4063137" y="824391"/>
            <a:ext cx="7368757" cy="1899021"/>
          </a:xfrm>
          <a:prstGeom prst="wedgeRectCallout">
            <a:avLst>
              <a:gd name="adj1" fmla="val -55426"/>
              <a:gd name="adj2" fmla="val -19960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8DDC27-E76A-44A5-A9A3-88621AB5EC04}"/>
              </a:ext>
            </a:extLst>
          </p:cNvPr>
          <p:cNvSpPr/>
          <p:nvPr/>
        </p:nvSpPr>
        <p:spPr>
          <a:xfrm>
            <a:off x="9296760" y="2847439"/>
            <a:ext cx="2695948" cy="397031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colnames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for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in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6:10){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("1점", 1,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("2점", 2,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("3점", 3,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("4점", 4,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gsub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("5점", 5,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as.numeric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[,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i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])</a:t>
            </a:r>
          </a:p>
          <a:p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}</a:t>
            </a:r>
          </a:p>
          <a:p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weightTaste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data$weightTaste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weightTaste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data$weightPrice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weightPrice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weightBrand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data$weightBrand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weightBrand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weightAtmosphere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data$weightAtmosphere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weightAtmosphere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weightVariety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data$weightVariety</a:t>
            </a:r>
            <a:endParaRPr lang="ko-KR" altLang="en-US" sz="1200" dirty="0">
              <a:latin typeface="서울한강 장체L" panose="02020603020101020101" pitchFamily="18" charset="-127"/>
              <a:ea typeface="서울한강 장체L" panose="02020603020101020101" pitchFamily="18" charset="-127"/>
            </a:endParaRPr>
          </a:p>
          <a:p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 &lt;-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cbind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(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df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, </a:t>
            </a:r>
            <a:r>
              <a:rPr lang="ko-KR" altLang="en-US" sz="1200" dirty="0" err="1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weightVariety</a:t>
            </a:r>
            <a:r>
              <a:rPr lang="ko-KR" altLang="en-US" sz="1200" dirty="0">
                <a:latin typeface="서울한강 장체L" panose="02020603020101020101" pitchFamily="18" charset="-127"/>
                <a:ea typeface="서울한강 장체L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024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2"/>
          <p:cNvSpPr txBox="1">
            <a:spLocks/>
          </p:cNvSpPr>
          <p:nvPr/>
        </p:nvSpPr>
        <p:spPr>
          <a:xfrm>
            <a:off x="6535464" y="238410"/>
            <a:ext cx="553930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Histograms of survey results</a:t>
            </a:r>
            <a:endParaRPr lang="ko-KR" altLang="en-US" sz="3200" b="1" dirty="0">
              <a:solidFill>
                <a:srgbClr val="496F74"/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0AA01C0-C0D8-486C-80F8-9D49B90ADB2A}"/>
              </a:ext>
            </a:extLst>
          </p:cNvPr>
          <p:cNvSpPr txBox="1">
            <a:spLocks/>
          </p:cNvSpPr>
          <p:nvPr/>
        </p:nvSpPr>
        <p:spPr>
          <a:xfrm>
            <a:off x="2503188" y="215039"/>
            <a:ext cx="7316329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ANALYSIS PROCESS</a:t>
            </a:r>
            <a:endParaRPr lang="ko-KR" altLang="en-US" sz="36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9071FB-1C3E-4ADD-9CF1-8254E1E4C2E2}"/>
              </a:ext>
            </a:extLst>
          </p:cNvPr>
          <p:cNvGrpSpPr/>
          <p:nvPr/>
        </p:nvGrpSpPr>
        <p:grpSpPr>
          <a:xfrm>
            <a:off x="422949" y="1709282"/>
            <a:ext cx="11346101" cy="4700966"/>
            <a:chOff x="371965" y="947282"/>
            <a:chExt cx="11346101" cy="470096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1B69CF-CBDF-4CD2-A946-5D1E71D92F1C}"/>
                </a:ext>
              </a:extLst>
            </p:cNvPr>
            <p:cNvGrpSpPr/>
            <p:nvPr/>
          </p:nvGrpSpPr>
          <p:grpSpPr>
            <a:xfrm>
              <a:off x="371965" y="1974178"/>
              <a:ext cx="3436536" cy="3674070"/>
              <a:chOff x="582979" y="1974178"/>
              <a:chExt cx="3436536" cy="367407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9584304-D320-47E0-8F97-8AAAECCD38B3}"/>
                  </a:ext>
                </a:extLst>
              </p:cNvPr>
              <p:cNvSpPr/>
              <p:nvPr/>
            </p:nvSpPr>
            <p:spPr>
              <a:xfrm>
                <a:off x="582979" y="1974178"/>
                <a:ext cx="3436536" cy="3674070"/>
              </a:xfrm>
              <a:prstGeom prst="rect">
                <a:avLst/>
              </a:prstGeom>
              <a:solidFill>
                <a:srgbClr val="496F74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81508D3-193D-4FD1-8540-A16BF80EA35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/>
              <a:srcRect l="55485" t="28350" r="1335" b="6407"/>
              <a:stretch/>
            </p:blipFill>
            <p:spPr>
              <a:xfrm>
                <a:off x="723225" y="2612198"/>
                <a:ext cx="3168000" cy="2880000"/>
              </a:xfrm>
              <a:prstGeom prst="rect">
                <a:avLst/>
              </a:prstGeom>
            </p:spPr>
          </p:pic>
          <p:sp>
            <p:nvSpPr>
              <p:cNvPr id="12" name="텍스트 개체 틀 2">
                <a:extLst>
                  <a:ext uri="{FF2B5EF4-FFF2-40B4-BE49-F238E27FC236}">
                    <a16:creationId xmlns:a16="http://schemas.microsoft.com/office/drawing/2014/main" id="{9E804AF6-A589-4559-8F6E-16D388E88C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5034" y="2098534"/>
                <a:ext cx="2512425" cy="51366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000" b="1" dirty="0"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Coffee Consumption</a:t>
                </a:r>
                <a:endParaRPr lang="ko-KR" altLang="en-US" sz="2000" b="1" dirty="0"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CA674E-D249-47A6-BD9F-7383280176C6}"/>
                </a:ext>
              </a:extLst>
            </p:cNvPr>
            <p:cNvGrpSpPr/>
            <p:nvPr/>
          </p:nvGrpSpPr>
          <p:grpSpPr>
            <a:xfrm>
              <a:off x="4382757" y="1974178"/>
              <a:ext cx="3436536" cy="3674070"/>
              <a:chOff x="4371034" y="1974178"/>
              <a:chExt cx="3436536" cy="367407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831558A-1D4B-4F83-BADD-4EE95386788D}"/>
                  </a:ext>
                </a:extLst>
              </p:cNvPr>
              <p:cNvSpPr/>
              <p:nvPr/>
            </p:nvSpPr>
            <p:spPr>
              <a:xfrm>
                <a:off x="4371034" y="1974178"/>
                <a:ext cx="3436536" cy="3674070"/>
              </a:xfrm>
              <a:prstGeom prst="rect">
                <a:avLst/>
              </a:prstGeom>
              <a:solidFill>
                <a:srgbClr val="EEE6CC">
                  <a:alpha val="6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FB176DC4-C1C7-45EC-B19B-94CEADE5243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l="58472" t="29126" r="1771" b="7314"/>
              <a:stretch/>
            </p:blipFill>
            <p:spPr>
              <a:xfrm>
                <a:off x="4499324" y="2612198"/>
                <a:ext cx="3168000" cy="2880000"/>
              </a:xfrm>
              <a:prstGeom prst="rect">
                <a:avLst/>
              </a:prstGeom>
            </p:spPr>
          </p:pic>
          <p:sp>
            <p:nvSpPr>
              <p:cNvPr id="14" name="텍스트 개체 틀 2">
                <a:extLst>
                  <a:ext uri="{FF2B5EF4-FFF2-40B4-BE49-F238E27FC236}">
                    <a16:creationId xmlns:a16="http://schemas.microsoft.com/office/drawing/2014/main" id="{4F5FDD2B-ED3D-4813-8579-85096EB1F9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5247" y="2098172"/>
                <a:ext cx="1837747" cy="38101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000" b="1" dirty="0"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Rational Price</a:t>
                </a:r>
                <a:endParaRPr lang="ko-KR" altLang="en-US" sz="2000" b="1" dirty="0"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100287E-0F9C-41F8-B803-C91A325E128A}"/>
                </a:ext>
              </a:extLst>
            </p:cNvPr>
            <p:cNvGrpSpPr/>
            <p:nvPr/>
          </p:nvGrpSpPr>
          <p:grpSpPr>
            <a:xfrm>
              <a:off x="8281530" y="1974178"/>
              <a:ext cx="3436536" cy="3674070"/>
              <a:chOff x="8281530" y="1974178"/>
              <a:chExt cx="3436536" cy="367407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8E1E73C-94A2-4F9D-ACE5-F8FE059CFADA}"/>
                  </a:ext>
                </a:extLst>
              </p:cNvPr>
              <p:cNvSpPr/>
              <p:nvPr/>
            </p:nvSpPr>
            <p:spPr>
              <a:xfrm>
                <a:off x="8281530" y="1974178"/>
                <a:ext cx="3436536" cy="3674070"/>
              </a:xfrm>
              <a:prstGeom prst="rect">
                <a:avLst/>
              </a:prstGeom>
              <a:solidFill>
                <a:srgbClr val="EC745B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95F4920-0322-4051-81D0-946441965AA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58616" t="27961" r="1335" b="7055"/>
              <a:stretch/>
            </p:blipFill>
            <p:spPr>
              <a:xfrm>
                <a:off x="8401140" y="2612198"/>
                <a:ext cx="3168000" cy="2880000"/>
              </a:xfrm>
              <a:prstGeom prst="rect">
                <a:avLst/>
              </a:prstGeom>
            </p:spPr>
          </p:pic>
          <p:sp>
            <p:nvSpPr>
              <p:cNvPr id="15" name="텍스트 개체 틀 2">
                <a:extLst>
                  <a:ext uri="{FF2B5EF4-FFF2-40B4-BE49-F238E27FC236}">
                    <a16:creationId xmlns:a16="http://schemas.microsoft.com/office/drawing/2014/main" id="{7B0BA150-F7F9-4A12-8E2A-D16315993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9731" y="2103790"/>
                <a:ext cx="2255028" cy="4616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000" b="1" dirty="0">
                    <a:latin typeface="서울한강 장체B" panose="02020603020101020101" pitchFamily="18" charset="-127"/>
                    <a:ea typeface="서울한강 장체B" panose="02020603020101020101" pitchFamily="18" charset="-127"/>
                  </a:rPr>
                  <a:t>Purchase amount</a:t>
                </a:r>
                <a:endParaRPr lang="ko-KR" altLang="en-US" sz="2000" b="1" dirty="0">
                  <a:latin typeface="서울한강 장체B" panose="02020603020101020101" pitchFamily="18" charset="-127"/>
                  <a:ea typeface="서울한강 장체B" panose="020206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D108A1-47F2-4431-857B-E9471A500149}"/>
                </a:ext>
              </a:extLst>
            </p:cNvPr>
            <p:cNvSpPr txBox="1"/>
            <p:nvPr/>
          </p:nvSpPr>
          <p:spPr>
            <a:xfrm>
              <a:off x="3888438" y="3174348"/>
              <a:ext cx="3225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x</a:t>
              </a:r>
              <a:endParaRPr lang="ko-KR" altLang="en-US" sz="4000" b="1" dirty="0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5389F-6425-4356-98E4-41604E8F8161}"/>
                </a:ext>
              </a:extLst>
            </p:cNvPr>
            <p:cNvSpPr txBox="1"/>
            <p:nvPr/>
          </p:nvSpPr>
          <p:spPr>
            <a:xfrm>
              <a:off x="7807337" y="3256054"/>
              <a:ext cx="405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=</a:t>
              </a:r>
              <a:endParaRPr lang="ko-KR" altLang="en-US" sz="4000" b="1" dirty="0">
                <a:latin typeface="서울한강 장체B" panose="02020603020101020101" pitchFamily="18" charset="-127"/>
                <a:ea typeface="서울한강 장체B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C3B07D-0FF2-4252-9ED4-B77F48B49391}"/>
                </a:ext>
              </a:extLst>
            </p:cNvPr>
            <p:cNvSpPr txBox="1"/>
            <p:nvPr/>
          </p:nvSpPr>
          <p:spPr>
            <a:xfrm>
              <a:off x="2090232" y="947282"/>
              <a:ext cx="9569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We made a new variable using </a:t>
              </a:r>
              <a:r>
                <a:rPr lang="en-US" altLang="ko-KR" sz="2000" b="1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</a:t>
              </a:r>
              <a:r>
                <a:rPr lang="en-US" altLang="ko-KR" sz="2000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 </a:t>
              </a:r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&amp; </a:t>
              </a:r>
              <a:r>
                <a:rPr lang="en-US" altLang="ko-KR" sz="2000" b="1" dirty="0">
                  <a:solidFill>
                    <a:srgbClr val="EC745B"/>
                  </a:solidFill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rational price variables.</a:t>
              </a:r>
            </a:p>
            <a:p>
              <a:r>
                <a:rPr lang="en-US" altLang="ko-KR" sz="2000" dirty="0">
                  <a:latin typeface="서울한강 장체B" panose="02020603020101020101" pitchFamily="18" charset="-127"/>
                  <a:ea typeface="서울한강 장체B" panose="02020603020101020101" pitchFamily="18" charset="-127"/>
                </a:rPr>
                <a:t>Coffee consumption (per week) x rational price = purchase amount (per week).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2717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3581</TotalTime>
  <Words>3002</Words>
  <Application>Microsoft Office PowerPoint</Application>
  <PresentationFormat>와이드스크린</PresentationFormat>
  <Paragraphs>426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서울한강 장체EB</vt:lpstr>
      <vt:lpstr>서울한강 장체BL</vt:lpstr>
      <vt:lpstr>Arial</vt:lpstr>
      <vt:lpstr>맑은 고딕</vt:lpstr>
      <vt:lpstr>서울한강 장체L</vt:lpstr>
      <vt:lpstr>KoPub돋움체 Medium</vt:lpstr>
      <vt:lpstr>서울한강 장체B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동규 박</cp:lastModifiedBy>
  <cp:revision>191</cp:revision>
  <dcterms:created xsi:type="dcterms:W3CDTF">2015-04-03T04:33:23Z</dcterms:created>
  <dcterms:modified xsi:type="dcterms:W3CDTF">2019-06-27T06:02:33Z</dcterms:modified>
</cp:coreProperties>
</file>